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27"/>
  </p:notesMasterIdLst>
  <p:handoutMasterIdLst>
    <p:handoutMasterId r:id="rId28"/>
  </p:handoutMasterIdLst>
  <p:sldIdLst>
    <p:sldId id="271" r:id="rId6"/>
    <p:sldId id="311" r:id="rId7"/>
    <p:sldId id="292" r:id="rId8"/>
    <p:sldId id="312" r:id="rId9"/>
    <p:sldId id="331" r:id="rId10"/>
    <p:sldId id="313" r:id="rId11"/>
    <p:sldId id="314" r:id="rId12"/>
    <p:sldId id="315" r:id="rId13"/>
    <p:sldId id="316" r:id="rId14"/>
    <p:sldId id="317" r:id="rId15"/>
    <p:sldId id="318" r:id="rId16"/>
    <p:sldId id="332" r:id="rId17"/>
    <p:sldId id="319" r:id="rId18"/>
    <p:sldId id="320" r:id="rId19"/>
    <p:sldId id="333" r:id="rId20"/>
    <p:sldId id="321" r:id="rId21"/>
    <p:sldId id="322" r:id="rId22"/>
    <p:sldId id="329" r:id="rId23"/>
    <p:sldId id="330" r:id="rId24"/>
    <p:sldId id="323" r:id="rId25"/>
    <p:sldId id="272" r:id="rId26"/>
  </p:sldIdLst>
  <p:sldSz cx="12192000" cy="6858000"/>
  <p:notesSz cx="6858000" cy="9144000"/>
  <p:defaultTextStyle>
    <a:defPPr>
      <a:defRPr lang="zh-CN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D4"/>
    <a:srgbClr val="595757"/>
    <a:srgbClr val="00F0BE"/>
    <a:srgbClr val="D200BE"/>
    <a:srgbClr val="FF6E00"/>
    <a:srgbClr val="00B4FF"/>
    <a:srgbClr val="5ACBF5"/>
    <a:srgbClr val="8CC63E"/>
    <a:srgbClr val="0070B1"/>
    <a:srgbClr val="00A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 autoAdjust="0"/>
    <p:restoredTop sz="93831" autoAdjust="0"/>
  </p:normalViewPr>
  <p:slideViewPr>
    <p:cSldViewPr snapToGrid="0" snapToObjects="1">
      <p:cViewPr varScale="1">
        <p:scale>
          <a:sx n="70" d="100"/>
          <a:sy n="70" d="100"/>
        </p:scale>
        <p:origin x="64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3B6152-5661-4820-97D8-A9EBF0B8551D}" type="datetimeFigureOut">
              <a:rPr lang="zh-CN" altLang="en-US"/>
              <a:pPr>
                <a:defRPr/>
              </a:pPr>
              <a:t>2019/2/18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16CE94-C4D5-414E-8E9B-8D3B1C1650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3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422A-23AC-456C-B6BF-C3FB1A5960F3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F284-2B7F-4C4F-A67B-F3679DED6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23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4F284-2B7F-4C4F-A67B-F3679DED609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21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97800" y="593936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19851" y="55604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82685" y="48514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6485467" y="450426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>
              <a:defRPr/>
            </a:pPr>
            <a:endParaRPr kumimoji="1" lang="en-US">
              <a:cs typeface="Arial" pitchFamily="34" charset="0"/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083567" y="3635098"/>
            <a:ext cx="6329211" cy="750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kumimoji="1" lang="zh-CN" altLang="en-US" sz="2000" b="0" i="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083567" y="2556266"/>
            <a:ext cx="6329211" cy="852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kumimoji="1" lang="zh-CN" altLang="en-US" sz="4000" b="0" i="0" kern="1200" dirty="0">
                <a:solidFill>
                  <a:schemeClr val="bg1"/>
                </a:solidFill>
                <a:latin typeface="+mn-lt"/>
                <a:ea typeface="微软雅黑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889F0B2A-8683-4E93-9CDA-0DE258A92BBE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18" name="矩形 18"/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9" name="文本框 19"/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3" name="文本框 19">
              <a:extLst>
                <a:ext uri="{FF2B5EF4-FFF2-40B4-BE49-F238E27FC236}">
                  <a16:creationId xmlns="" xmlns:a16="http://schemas.microsoft.com/office/drawing/2014/main" id="{A97EB1CD-72EB-4010-AFDE-6D50227FB66D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4" name="文本框 19">
              <a:extLst>
                <a:ext uri="{FF2B5EF4-FFF2-40B4-BE49-F238E27FC236}">
                  <a16:creationId xmlns="" xmlns:a16="http://schemas.microsoft.com/office/drawing/2014/main" id="{92A03D4B-7B51-4EF3-A231-390F5A6BC5D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E234C5BB-11FB-426B-8543-C072F00500AC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7" name="文本框 19">
              <a:extLst>
                <a:ext uri="{FF2B5EF4-FFF2-40B4-BE49-F238E27FC236}">
                  <a16:creationId xmlns="" xmlns:a16="http://schemas.microsoft.com/office/drawing/2014/main" id="{CA9CD869-6CC1-45AB-A9B2-B2B30152C20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="" xmlns:a16="http://schemas.microsoft.com/office/drawing/2014/main" id="{A0CD531C-0C76-4F85-B4B9-2E76F70F6674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9" name="文本框 19">
              <a:extLst>
                <a:ext uri="{FF2B5EF4-FFF2-40B4-BE49-F238E27FC236}">
                  <a16:creationId xmlns="" xmlns:a16="http://schemas.microsoft.com/office/drawing/2014/main" id="{734E590D-95E2-4411-902E-E838BE5D58C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7" name="Rectangle 8">
            <a:extLst>
              <a:ext uri="{FF2B5EF4-FFF2-40B4-BE49-F238E27FC236}">
                <a16:creationId xmlns="" xmlns:a16="http://schemas.microsoft.com/office/drawing/2014/main" id="{5EEF6CB5-0909-4ADA-98AA-04E76FE646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47F0DC0D-1AFC-46C5-82B3-25FEA94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5213" y="468597"/>
            <a:ext cx="2782690" cy="598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AAA46987-84AA-4B00-95E5-AEE111D7EA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8575" y="468598"/>
            <a:ext cx="2769803" cy="598278"/>
          </a:xfrm>
          <a:prstGeom prst="rect">
            <a:avLst/>
          </a:prstGeom>
        </p:spPr>
      </p:pic>
      <p:sp>
        <p:nvSpPr>
          <p:cNvPr id="3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3705224" y="1931763"/>
            <a:ext cx="7716609" cy="2840153"/>
          </a:xfrm>
          <a:prstGeom prst="rect">
            <a:avLst/>
          </a:prstGeom>
          <a:extLst>
            <a:ext uri="{FAA26D3D-D897-4be2-8F04-BA451C77F1D7}"/>
          </a:extLst>
        </p:spPr>
        <p:txBody>
          <a:bodyPr rtlCol="0">
            <a:normAutofit/>
          </a:bodyPr>
          <a:lstStyle>
            <a:lvl1pPr>
              <a:def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2pPr>
            <a:lvl3pPr>
              <a:defRPr kumimoji="1" lang="zh-CN" altLang="en-US" sz="20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3pPr>
            <a:lvl4pPr>
              <a:defRPr kumimoji="1" lang="zh-CN" altLang="en-US" sz="1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4pPr>
            <a:lvl5pPr>
              <a:defRPr kumimoji="1" lang="zh-CN" altLang="en-US" sz="1200" b="0" i="0" kern="1200" dirty="0">
                <a:solidFill>
                  <a:schemeClr val="bg1"/>
                </a:solidFill>
                <a:latin typeface="+mn-lt"/>
                <a:ea typeface="微软雅黑"/>
                <a:cs typeface="+mn-cs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AE72A86F-8872-467B-9926-8F115D2193E7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31" name="矩形 18">
              <a:extLst>
                <a:ext uri="{FF2B5EF4-FFF2-40B4-BE49-F238E27FC236}">
                  <a16:creationId xmlns="" xmlns:a16="http://schemas.microsoft.com/office/drawing/2014/main" id="{3645F8D7-7AB8-4795-975F-63DA5B33E8BD}"/>
                </a:ext>
              </a:extLst>
            </p:cNvPr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2" name="文本框 19">
              <a:extLst>
                <a:ext uri="{FF2B5EF4-FFF2-40B4-BE49-F238E27FC236}">
                  <a16:creationId xmlns="" xmlns:a16="http://schemas.microsoft.com/office/drawing/2014/main" id="{E1AF9B2F-F748-4E9D-9986-6E716FBB3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A554C84D-D7DD-4C81-9469-51F6C927E873}"/>
                </a:ext>
              </a:extLst>
            </p:cNvPr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3A2C0E4E-CC79-4709-962E-5A0AB271BEB4}"/>
                </a:ext>
              </a:extLst>
            </p:cNvPr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5" name="文本框 19">
              <a:extLst>
                <a:ext uri="{FF2B5EF4-FFF2-40B4-BE49-F238E27FC236}">
                  <a16:creationId xmlns="" xmlns:a16="http://schemas.microsoft.com/office/drawing/2014/main" id="{F2681279-B1A0-4B79-9BC5-41EE452C852C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7" name="文本框 19">
              <a:extLst>
                <a:ext uri="{FF2B5EF4-FFF2-40B4-BE49-F238E27FC236}">
                  <a16:creationId xmlns="" xmlns:a16="http://schemas.microsoft.com/office/drawing/2014/main" id="{1FCE7746-CB2B-44F0-A839-16C9A975B65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="" xmlns:a16="http://schemas.microsoft.com/office/drawing/2014/main" id="{9F23682E-8BD8-4A2D-A9FB-1B354CB53C4F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39" name="文本框 19">
              <a:extLst>
                <a:ext uri="{FF2B5EF4-FFF2-40B4-BE49-F238E27FC236}">
                  <a16:creationId xmlns="" xmlns:a16="http://schemas.microsoft.com/office/drawing/2014/main" id="{51C75AB4-9267-453D-A43F-1B8C2637D62F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C520529F-3042-4451-ABFC-BF01CBAF3A6E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>
              <a:extLst>
                <a:ext uri="{FF2B5EF4-FFF2-40B4-BE49-F238E27FC236}">
                  <a16:creationId xmlns="" xmlns:a16="http://schemas.microsoft.com/office/drawing/2014/main" id="{7BE8F53E-9C22-46B0-9A08-D128B7527BAF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="" xmlns:a16="http://schemas.microsoft.com/office/drawing/2014/main" id="{9DB68574-DE9D-44A7-80F7-59C609AFC9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2DE308F-1E1F-451F-86EB-FDC1E3B22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DDE3924D-6175-4C31-9A8E-5A562FC913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All rights reserved</a:t>
            </a: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43F48F90-DB96-425A-B4C0-3F0FFAC01A3F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39" name="矩形 18">
              <a:extLst>
                <a:ext uri="{FF2B5EF4-FFF2-40B4-BE49-F238E27FC236}">
                  <a16:creationId xmlns="" xmlns:a16="http://schemas.microsoft.com/office/drawing/2014/main" id="{6876F940-4837-4C18-99A1-9913DCC8FE38}"/>
                </a:ext>
              </a:extLst>
            </p:cNvPr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0" name="文本框 19">
              <a:extLst>
                <a:ext uri="{FF2B5EF4-FFF2-40B4-BE49-F238E27FC236}">
                  <a16:creationId xmlns="" xmlns:a16="http://schemas.microsoft.com/office/drawing/2014/main" id="{EA5479A9-61C3-4C27-A6E8-5630305DF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E034487C-BB10-4529-BB6D-FAD2A82770A7}"/>
                </a:ext>
              </a:extLst>
            </p:cNvPr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405D8C60-B1BD-4D24-98A4-669759F20447}"/>
                </a:ext>
              </a:extLst>
            </p:cNvPr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文本框 19">
              <a:extLst>
                <a:ext uri="{FF2B5EF4-FFF2-40B4-BE49-F238E27FC236}">
                  <a16:creationId xmlns="" xmlns:a16="http://schemas.microsoft.com/office/drawing/2014/main" id="{A4825AEC-832C-4A8B-A14C-5351E72D474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4" name="文本框 19">
              <a:extLst>
                <a:ext uri="{FF2B5EF4-FFF2-40B4-BE49-F238E27FC236}">
                  <a16:creationId xmlns="" xmlns:a16="http://schemas.microsoft.com/office/drawing/2014/main" id="{75FD5FA5-D461-4A6D-8155-B38EC5DBACF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DF6026D2-8477-449A-AF58-72142643A93A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6" name="文本框 19">
              <a:extLst>
                <a:ext uri="{FF2B5EF4-FFF2-40B4-BE49-F238E27FC236}">
                  <a16:creationId xmlns="" xmlns:a16="http://schemas.microsoft.com/office/drawing/2014/main" id="{95A2D27B-44F3-4AA6-9F7B-B4C9320E4BD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="" xmlns:a16="http://schemas.microsoft.com/office/drawing/2014/main" id="{B0B68411-68FB-4542-BED0-3464F4B3223E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8" name="文本框 19">
              <a:extLst>
                <a:ext uri="{FF2B5EF4-FFF2-40B4-BE49-F238E27FC236}">
                  <a16:creationId xmlns="" xmlns:a16="http://schemas.microsoft.com/office/drawing/2014/main" id="{EB394B1C-E5E0-479D-9AF7-B848452BFBC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="" xmlns:a16="http://schemas.microsoft.com/office/drawing/2014/main" id="{07D2FC48-EE49-4CE9-8710-6BF4194A6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C959F328-96BF-48FD-B690-4B06247F8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3" y="1185496"/>
            <a:ext cx="5470064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idx="10"/>
          </p:nvPr>
        </p:nvSpPr>
        <p:spPr>
          <a:xfrm>
            <a:off x="6329801" y="1185496"/>
            <a:ext cx="5470064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0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/>
                <a:cs typeface="+mn-cs"/>
              </a:defRPr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BCDE2E1A-3367-4218-BC20-C9A4BA102B08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40" name="矩形 18">
              <a:extLst>
                <a:ext uri="{FF2B5EF4-FFF2-40B4-BE49-F238E27FC236}">
                  <a16:creationId xmlns="" xmlns:a16="http://schemas.microsoft.com/office/drawing/2014/main" id="{CA458619-75B0-4B28-A264-F3691050A8B8}"/>
                </a:ext>
              </a:extLst>
            </p:cNvPr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>
              <a:extLst>
                <a:ext uri="{FF2B5EF4-FFF2-40B4-BE49-F238E27FC236}">
                  <a16:creationId xmlns="" xmlns:a16="http://schemas.microsoft.com/office/drawing/2014/main" id="{BA1521FA-2693-481E-B94B-FE87E5A80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8E0B47C2-6D1F-43E9-AF5D-84AD272B7521}"/>
                </a:ext>
              </a:extLst>
            </p:cNvPr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A21AD7A8-2B3E-4804-A33F-A6605EA0A35C}"/>
                </a:ext>
              </a:extLst>
            </p:cNvPr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4" name="文本框 19">
              <a:extLst>
                <a:ext uri="{FF2B5EF4-FFF2-40B4-BE49-F238E27FC236}">
                  <a16:creationId xmlns="" xmlns:a16="http://schemas.microsoft.com/office/drawing/2014/main" id="{A39FE9BD-CE7E-4044-89C1-1759F5A9C2D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文本框 19">
              <a:extLst>
                <a:ext uri="{FF2B5EF4-FFF2-40B4-BE49-F238E27FC236}">
                  <a16:creationId xmlns="" xmlns:a16="http://schemas.microsoft.com/office/drawing/2014/main" id="{5737C63F-8320-4194-A078-A205BA950F4D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3B1031D8-C860-41A0-A196-4A1095C29FF8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7" name="文本框 19">
              <a:extLst>
                <a:ext uri="{FF2B5EF4-FFF2-40B4-BE49-F238E27FC236}">
                  <a16:creationId xmlns="" xmlns:a16="http://schemas.microsoft.com/office/drawing/2014/main" id="{BDFC6E93-FC3D-4D26-850A-DA25A72981E5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559157C6-E21C-4CBF-8C7E-1D1D8E753E7E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9" name="文本框 19">
              <a:extLst>
                <a:ext uri="{FF2B5EF4-FFF2-40B4-BE49-F238E27FC236}">
                  <a16:creationId xmlns="" xmlns:a16="http://schemas.microsoft.com/office/drawing/2014/main" id="{4B9B5A4A-F2B0-4F04-AB48-48A6ED8557F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="" xmlns:a16="http://schemas.microsoft.com/office/drawing/2014/main" id="{78852D1C-32E2-4839-816B-C6D06D2A91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All rights reserved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="" xmlns:a16="http://schemas.microsoft.com/office/drawing/2014/main" id="{34C7EA97-EB92-46C3-91AA-C4B8BB7613D3}"/>
              </a:ext>
            </a:extLst>
          </p:cNvPr>
          <p:cNvSpPr>
            <a:spLocks noGrp="1"/>
          </p:cNvSpPr>
          <p:nvPr userDrawn="1"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="" xmlns:a16="http://schemas.microsoft.com/office/drawing/2014/main" id="{C07910EC-BE70-40FF-B163-A9CD14298F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8A83CC89-3247-4366-ABD0-EE4F5C36F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sp>
        <p:nvSpPr>
          <p:cNvPr id="34" name="标题 13">
            <a:extLst>
              <a:ext uri="{FF2B5EF4-FFF2-40B4-BE49-F238E27FC236}">
                <a16:creationId xmlns="" xmlns:a16="http://schemas.microsoft.com/office/drawing/2014/main" id="{33FF657F-1437-4D2B-BD25-B085F33F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EF23367E-2DE7-4781-BDEF-3688A31B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706000"/>
            <a:ext cx="12192000" cy="1152000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4" y="1185496"/>
            <a:ext cx="6721992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1867" b="0" i="0" kern="1200" dirty="0" smtClean="0">
                <a:solidFill>
                  <a:srgbClr val="404040"/>
                </a:solidFill>
                <a:latin typeface="+mn-lt"/>
                <a:ea typeface="微软雅黑"/>
                <a:cs typeface="+mn-cs"/>
              </a:defRPr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idx="10"/>
          </p:nvPr>
        </p:nvSpPr>
        <p:spPr>
          <a:xfrm>
            <a:off x="7571198" y="1185496"/>
            <a:ext cx="4228668" cy="497044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1867" b="0" i="0" kern="1200" dirty="0" smtClean="0">
                <a:solidFill>
                  <a:srgbClr val="404040"/>
                </a:solidFill>
                <a:latin typeface="+mn-lt"/>
                <a:ea typeface="微软雅黑"/>
                <a:cs typeface="+mn-cs"/>
              </a:defRPr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88062F10-59E9-4C81-9321-590702D77C5D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40" name="矩形 18">
              <a:extLst>
                <a:ext uri="{FF2B5EF4-FFF2-40B4-BE49-F238E27FC236}">
                  <a16:creationId xmlns="" xmlns:a16="http://schemas.microsoft.com/office/drawing/2014/main" id="{6D9BBFE0-CE15-454F-AADC-5C129089618C}"/>
                </a:ext>
              </a:extLst>
            </p:cNvPr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1" name="文本框 19">
              <a:extLst>
                <a:ext uri="{FF2B5EF4-FFF2-40B4-BE49-F238E27FC236}">
                  <a16:creationId xmlns="" xmlns:a16="http://schemas.microsoft.com/office/drawing/2014/main" id="{4971B50E-660C-4B9F-8C97-F241146FF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37DA7DBE-07A4-415D-9519-E67D31E228AA}"/>
                </a:ext>
              </a:extLst>
            </p:cNvPr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0A198D9E-5E6F-4869-B05C-F5C617634921}"/>
                </a:ext>
              </a:extLst>
            </p:cNvPr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4" name="文本框 19">
              <a:extLst>
                <a:ext uri="{FF2B5EF4-FFF2-40B4-BE49-F238E27FC236}">
                  <a16:creationId xmlns="" xmlns:a16="http://schemas.microsoft.com/office/drawing/2014/main" id="{742242B4-ECA1-483A-A19E-AD8D8C622A5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5" name="文本框 19">
              <a:extLst>
                <a:ext uri="{FF2B5EF4-FFF2-40B4-BE49-F238E27FC236}">
                  <a16:creationId xmlns="" xmlns:a16="http://schemas.microsoft.com/office/drawing/2014/main" id="{74C66E57-B931-4458-A9F9-2F17DA999CA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76079AEA-2450-4B13-8E91-F614920AEDC6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7" name="文本框 19">
              <a:extLst>
                <a:ext uri="{FF2B5EF4-FFF2-40B4-BE49-F238E27FC236}">
                  <a16:creationId xmlns="" xmlns:a16="http://schemas.microsoft.com/office/drawing/2014/main" id="{3DF67BBE-9D43-4E0C-B6B5-D01E8B704CB5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81CAACBE-F486-4BBC-A23C-AE67C8239878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49" name="文本框 19">
              <a:extLst>
                <a:ext uri="{FF2B5EF4-FFF2-40B4-BE49-F238E27FC236}">
                  <a16:creationId xmlns="" xmlns:a16="http://schemas.microsoft.com/office/drawing/2014/main" id="{35DD3AB8-0A13-443D-9F16-0DDF433B55DA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="" xmlns:a16="http://schemas.microsoft.com/office/drawing/2014/main" id="{7EAB2FF9-5729-46DE-B093-E4309E6A1D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All rights reserved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="" xmlns:a16="http://schemas.microsoft.com/office/drawing/2014/main" id="{50511850-C87E-459E-A695-290886D1A0DD}"/>
              </a:ext>
            </a:extLst>
          </p:cNvPr>
          <p:cNvSpPr>
            <a:spLocks noGrp="1"/>
          </p:cNvSpPr>
          <p:nvPr userDrawn="1"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="" xmlns:a16="http://schemas.microsoft.com/office/drawing/2014/main" id="{8EE06D24-8579-4381-9AE7-8BE1B51BB5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160C588-6B23-49F6-9BBE-C751346F83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6452" y="359505"/>
            <a:ext cx="2021827" cy="436715"/>
          </a:xfrm>
          <a:prstGeom prst="rect">
            <a:avLst/>
          </a:prstGeom>
        </p:spPr>
      </p:pic>
      <p:sp>
        <p:nvSpPr>
          <p:cNvPr id="37" name="标题 13">
            <a:extLst>
              <a:ext uri="{FF2B5EF4-FFF2-40B4-BE49-F238E27FC236}">
                <a16:creationId xmlns="" xmlns:a16="http://schemas.microsoft.com/office/drawing/2014/main" id="{8DDB6485-2B85-483B-98E9-C84A39FD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83" y="350713"/>
            <a:ext cx="8870400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B4FF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601047" y="2955779"/>
            <a:ext cx="2340190" cy="94644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sz="4400" baseline="0" dirty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lvl="0"/>
            <a:r>
              <a:rPr lang="zh-CN" altLang="en-US" dirty="0"/>
              <a:t>谢 谢！</a:t>
            </a:r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54348B51-0F85-4764-94A0-F6E733B44C6F}"/>
              </a:ext>
            </a:extLst>
          </p:cNvPr>
          <p:cNvGrpSpPr/>
          <p:nvPr userDrawn="1"/>
        </p:nvGrpSpPr>
        <p:grpSpPr>
          <a:xfrm>
            <a:off x="12345481" y="4493684"/>
            <a:ext cx="1509183" cy="2000182"/>
            <a:chOff x="12345481" y="4493684"/>
            <a:chExt cx="1509183" cy="2000182"/>
          </a:xfrm>
        </p:grpSpPr>
        <p:sp>
          <p:nvSpPr>
            <p:cNvPr id="10" name="矩形 18">
              <a:extLst>
                <a:ext uri="{FF2B5EF4-FFF2-40B4-BE49-F238E27FC236}">
                  <a16:creationId xmlns="" xmlns:a16="http://schemas.microsoft.com/office/drawing/2014/main" id="{50005B53-E46B-4199-9285-B92235EC388E}"/>
                </a:ext>
              </a:extLst>
            </p:cNvPr>
            <p:cNvSpPr/>
            <p:nvPr/>
          </p:nvSpPr>
          <p:spPr bwMode="auto">
            <a:xfrm>
              <a:off x="12345481" y="4493684"/>
              <a:ext cx="338667" cy="338667"/>
            </a:xfrm>
            <a:prstGeom prst="rect">
              <a:avLst/>
            </a:prstGeom>
            <a:solidFill>
              <a:srgbClr val="00B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1" name="文本框 19">
              <a:extLst>
                <a:ext uri="{FF2B5EF4-FFF2-40B4-BE49-F238E27FC236}">
                  <a16:creationId xmlns="" xmlns:a16="http://schemas.microsoft.com/office/drawing/2014/main" id="{9A3E793D-2540-4F7E-A792-8816C6ACB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35464" y="453601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G180, B255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ABCD87A3-7A55-4CBB-9568-C0A42A374101}"/>
                </a:ext>
              </a:extLst>
            </p:cNvPr>
            <p:cNvSpPr/>
            <p:nvPr/>
          </p:nvSpPr>
          <p:spPr bwMode="auto">
            <a:xfrm>
              <a:off x="12345481" y="4901455"/>
              <a:ext cx="338667" cy="338667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F72C595C-314E-40C8-9318-0D2DD3E7E213}"/>
                </a:ext>
              </a:extLst>
            </p:cNvPr>
            <p:cNvSpPr/>
            <p:nvPr/>
          </p:nvSpPr>
          <p:spPr bwMode="auto">
            <a:xfrm>
              <a:off x="12345481" y="5312337"/>
              <a:ext cx="338667" cy="338667"/>
            </a:xfrm>
            <a:prstGeom prst="rect">
              <a:avLst/>
            </a:prstGeom>
            <a:solidFill>
              <a:srgbClr val="D20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4" name="文本框 19">
              <a:extLst>
                <a:ext uri="{FF2B5EF4-FFF2-40B4-BE49-F238E27FC236}">
                  <a16:creationId xmlns="" xmlns:a16="http://schemas.microsoft.com/office/drawing/2014/main" id="{23DA3B56-E707-4463-A298-33088CD7753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4956064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R255, G110, B0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5" name="文本框 19">
              <a:extLst>
                <a:ext uri="{FF2B5EF4-FFF2-40B4-BE49-F238E27FC236}">
                  <a16:creationId xmlns="" xmlns:a16="http://schemas.microsoft.com/office/drawing/2014/main" id="{13E473E8-7A1F-4374-8D5F-B6F7F7B260F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347888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R210, G0,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43345966-B192-4B87-BAA5-B7ED8B7F34A7}"/>
                </a:ext>
              </a:extLst>
            </p:cNvPr>
            <p:cNvSpPr/>
            <p:nvPr userDrawn="1"/>
          </p:nvSpPr>
          <p:spPr bwMode="auto">
            <a:xfrm>
              <a:off x="12345481" y="5710518"/>
              <a:ext cx="338667" cy="338667"/>
            </a:xfrm>
            <a:prstGeom prst="rect">
              <a:avLst/>
            </a:prstGeom>
            <a:solidFill>
              <a:srgbClr val="00F0B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7" name="文本框 19">
              <a:extLst>
                <a:ext uri="{FF2B5EF4-FFF2-40B4-BE49-F238E27FC236}">
                  <a16:creationId xmlns="" xmlns:a16="http://schemas.microsoft.com/office/drawing/2014/main" id="{056DAA5D-0F53-4425-A2F3-3A07ACF0F2D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5746069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R0, G240, B190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15D85910-225B-4797-8674-4098E2B1B5A7}"/>
                </a:ext>
              </a:extLst>
            </p:cNvPr>
            <p:cNvSpPr/>
            <p:nvPr userDrawn="1"/>
          </p:nvSpPr>
          <p:spPr bwMode="auto">
            <a:xfrm>
              <a:off x="12345481" y="6155199"/>
              <a:ext cx="338667" cy="33866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/>
            </a:p>
          </p:txBody>
        </p:sp>
        <p:sp>
          <p:nvSpPr>
            <p:cNvPr id="19" name="文本框 19">
              <a:extLst>
                <a:ext uri="{FF2B5EF4-FFF2-40B4-BE49-F238E27FC236}">
                  <a16:creationId xmlns="" xmlns:a16="http://schemas.microsoft.com/office/drawing/2014/main" id="{04A065E0-914F-464B-8340-1EBC4BF44F9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2635464" y="6190750"/>
              <a:ext cx="1219200" cy="235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933" i="1" dirty="0">
                  <a:solidFill>
                    <a:schemeClr val="bg1"/>
                  </a:solidFill>
                  <a:latin typeface="Times"/>
                  <a:ea typeface="Times"/>
                  <a:cs typeface="Times"/>
                </a:rPr>
                <a:t>R89, G87, B87</a:t>
              </a:r>
              <a:endParaRPr kumimoji="1" lang="zh-CN" altLang="en-US" sz="933" i="1" dirty="0">
                <a:solidFill>
                  <a:schemeClr val="bg1"/>
                </a:solidFill>
                <a:latin typeface="Times"/>
                <a:ea typeface="Times"/>
                <a:cs typeface="Times"/>
              </a:endParaRP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="" xmlns:a16="http://schemas.microsoft.com/office/drawing/2014/main" id="{F6861D6D-543E-481F-B40C-52BC38DE8A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91999" y="1735613"/>
            <a:ext cx="1541585" cy="228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4589" tIns="62300" rIns="124589" bIns="62300" anchor="b" anchorCtr="1">
            <a:spAutoFit/>
          </a:bodyPr>
          <a:lstStyle/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：24-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40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olor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Subtitle: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ype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ize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20pt</a:t>
            </a:r>
          </a:p>
          <a:p>
            <a:pPr algn="l" defTabSz="1246686">
              <a:defRPr/>
            </a:pP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白色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</a:t>
            </a:r>
            <a:r>
              <a:rPr 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35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深色</a:t>
            </a: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endParaRPr lang="en-US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Content: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Type：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微软雅黑</a:t>
            </a:r>
            <a:endParaRPr lang="zh-CN" altLang="zh-CN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Size：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14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-24</a:t>
            </a:r>
            <a:r>
              <a:rPr lang="en-US" altLang="ja-JP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pt</a:t>
            </a:r>
          </a:p>
          <a:p>
            <a:pPr algn="l" defTabSz="1246686">
              <a:defRPr/>
            </a:pP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Color: 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黑色</a:t>
            </a:r>
            <a:r>
              <a:rPr lang="en-US" altLang="zh-CN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,25%</a:t>
            </a: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淡色</a:t>
            </a:r>
            <a:endParaRPr lang="en-US" altLang="ja-JP" sz="1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65C7D2D9-24E7-409E-9C1C-A0031530A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9945" y="2955779"/>
            <a:ext cx="2782690" cy="59827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78367" y="1185495"/>
            <a:ext cx="11322051" cy="497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44500" y="397935"/>
            <a:ext cx="8461375" cy="55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kumimoji="1" lang="zh-CN" altLang="en-US" sz="3200" kern="1200" dirty="0">
          <a:solidFill>
            <a:schemeClr val="tx1"/>
          </a:solidFill>
          <a:latin typeface="+mn-lt"/>
          <a:ea typeface="微软雅黑"/>
          <a:cs typeface="+mn-cs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457189" indent="-457189" algn="l" defTabSz="609585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/>
          <a:cs typeface="+mn-cs"/>
        </a:defRPr>
      </a:lvl1pPr>
      <a:lvl2pPr marL="990575" indent="-380990" algn="l" defTabSz="609585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/>
          <a:cs typeface="+mn-cs"/>
        </a:defRPr>
      </a:lvl2pPr>
      <a:lvl3pPr marL="1523962" indent="-304792" algn="l" defTabSz="609585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133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/>
          <a:cs typeface="+mn-cs"/>
        </a:defRPr>
      </a:lvl3pPr>
      <a:lvl4pPr marL="2133547" indent="-304792" algn="l" defTabSz="609585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/>
          <a:cs typeface="+mn-cs"/>
        </a:defRPr>
      </a:lvl4pPr>
      <a:lvl5pPr marL="2743131" indent="-304792" algn="l" defTabSz="609585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neuwangmingqiang/article/details/47946687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="" xmlns:a16="http://schemas.microsoft.com/office/drawing/2014/main" id="{399390D8-13C1-2C49-99BD-4DDB26B28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567" y="2556265"/>
            <a:ext cx="10327772" cy="2146363"/>
          </a:xfrm>
        </p:spPr>
        <p:txBody>
          <a:bodyPr/>
          <a:lstStyle/>
          <a:p>
            <a:r>
              <a:rPr lang="en-US" altLang="zh-CN" sz="3200" dirty="0" smtClean="0"/>
              <a:t>SVM</a:t>
            </a:r>
            <a:r>
              <a:rPr lang="zh-CN" altLang="en-US" sz="3200" dirty="0" smtClean="0"/>
              <a:t>支持向量机定义</a:t>
            </a:r>
            <a:r>
              <a:rPr lang="en-US" altLang="zh-CN" sz="3200" dirty="0" smtClean="0"/>
              <a:t>+</a:t>
            </a:r>
            <a:r>
              <a:rPr lang="zh-CN" altLang="en-US" sz="3200" dirty="0" smtClean="0"/>
              <a:t>实战入门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 smtClean="0"/>
              <a:t>                                 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版权归云</a:t>
            </a:r>
            <a:r>
              <a:rPr lang="zh-CN" altLang="en-US" sz="2400" dirty="0" smtClean="0"/>
              <a:t>搜云推</a:t>
            </a:r>
            <a:r>
              <a:rPr lang="zh-CN" altLang="en-US" sz="2400" dirty="0" smtClean="0"/>
              <a:t>小组所有，严禁用于商业用途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360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线性</a:t>
            </a:r>
            <a:r>
              <a:rPr lang="en-US" altLang="zh-CN" sz="2000" b="1" dirty="0" smtClean="0"/>
              <a:t>SVM</a:t>
            </a:r>
            <a:r>
              <a:rPr lang="zh-CN" altLang="en-US" sz="2000" b="1" dirty="0" smtClean="0"/>
              <a:t>函数怎么解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Step1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SVM</a:t>
            </a:r>
            <a:r>
              <a:rPr lang="zh-CN" altLang="en-US" dirty="0" smtClean="0"/>
              <a:t>目标函数转化成拉格朗日函数：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Step2:</a:t>
            </a:r>
            <a:r>
              <a:rPr lang="zh-CN" altLang="en-US" sz="2000" dirty="0" smtClean="0"/>
              <a:t>对</a:t>
            </a:r>
            <a:r>
              <a:rPr lang="el-GR" altLang="zh-CN" dirty="0" smtClean="0"/>
              <a:t>ω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求偏导数：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Step3:</a:t>
            </a:r>
            <a:r>
              <a:rPr lang="zh-CN" altLang="en-US" dirty="0" smtClean="0"/>
              <a:t>结果带入拉格朗日</a:t>
            </a:r>
            <a:r>
              <a:rPr lang="en-US" altLang="zh-CN" dirty="0" smtClean="0"/>
              <a:t>L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58" y="2123321"/>
            <a:ext cx="4724400" cy="1123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24" y="2332871"/>
            <a:ext cx="5591175" cy="9144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07899" y="2523526"/>
            <a:ext cx="959667" cy="443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23" y="3647476"/>
            <a:ext cx="2513752" cy="12217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626" y="5306712"/>
            <a:ext cx="6255426" cy="12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线性</a:t>
            </a:r>
            <a:r>
              <a:rPr lang="en-US" altLang="zh-CN" sz="2000" b="1" dirty="0"/>
              <a:t>SVM</a:t>
            </a:r>
            <a:r>
              <a:rPr lang="zh-CN" altLang="en-US" sz="2000" b="1" dirty="0"/>
              <a:t>函数怎么解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Step4:</a:t>
            </a:r>
            <a:r>
              <a:rPr lang="zh-CN" altLang="en-US" dirty="0" smtClean="0"/>
              <a:t>对</a:t>
            </a:r>
            <a:r>
              <a:rPr lang="el-GR" altLang="zh-CN" dirty="0" smtClean="0"/>
              <a:t>α</a:t>
            </a:r>
            <a:r>
              <a:rPr lang="zh-CN" altLang="en-US" dirty="0" smtClean="0"/>
              <a:t>求极大，                                     ，即可求出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zh-CN" altLang="en-US" dirty="0"/>
              <a:t>最终得出分离超平面和分类</a:t>
            </a:r>
            <a:r>
              <a:rPr lang="zh-CN" altLang="en-US" dirty="0" smtClean="0"/>
              <a:t>决策函数。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Step5:</a:t>
            </a:r>
            <a:r>
              <a:rPr lang="zh-CN" altLang="en-US" dirty="0" smtClean="0"/>
              <a:t>最后</a:t>
            </a:r>
            <a:r>
              <a:rPr lang="zh-CN" altLang="en-US" dirty="0"/>
              <a:t>一步则可以利用</a:t>
            </a:r>
            <a:r>
              <a:rPr lang="en-US" altLang="zh-CN" b="1" dirty="0">
                <a:solidFill>
                  <a:srgbClr val="FF0000"/>
                </a:solidFill>
              </a:rPr>
              <a:t>SMO</a:t>
            </a:r>
            <a:r>
              <a:rPr lang="zh-CN" altLang="en-US" b="1" dirty="0" smtClean="0">
                <a:solidFill>
                  <a:srgbClr val="FF0000"/>
                </a:solidFill>
              </a:rPr>
              <a:t>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609585" lvl="1" indent="0">
              <a:buNone/>
            </a:pPr>
            <a:r>
              <a:rPr lang="zh-CN" altLang="en-US" dirty="0" smtClean="0"/>
              <a:t>求解</a:t>
            </a:r>
            <a:r>
              <a:rPr lang="zh-CN" altLang="en-US" dirty="0"/>
              <a:t>对偶问题中的</a:t>
            </a:r>
            <a:r>
              <a:rPr lang="zh-CN" altLang="en-US" dirty="0" smtClean="0"/>
              <a:t>拉格朗日乘子</a:t>
            </a:r>
            <a:r>
              <a:rPr lang="el-GR" altLang="zh-CN" dirty="0"/>
              <a:t>α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这样，我们完成了最简单的线性</a:t>
            </a:r>
            <a:r>
              <a:rPr lang="en-US" altLang="zh-CN" sz="2000" dirty="0" smtClean="0"/>
              <a:t>SVM</a:t>
            </a:r>
            <a:r>
              <a:rPr lang="zh-CN" altLang="en-US" sz="2000" dirty="0" smtClean="0"/>
              <a:t>求解过程。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76" y="1506459"/>
            <a:ext cx="2143125" cy="49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499" y="2128506"/>
            <a:ext cx="3476531" cy="47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3E9654E5-C3AD-4CE9-A701-C142BC2BD1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05223" y="1931764"/>
            <a:ext cx="6289803" cy="264928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搞</a:t>
            </a:r>
            <a:r>
              <a:rPr lang="zh-CN" altLang="en-US" dirty="0"/>
              <a:t>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线性</a:t>
            </a:r>
            <a:r>
              <a:rPr lang="zh-CN" altLang="en-US" dirty="0">
                <a:solidFill>
                  <a:srgbClr val="FF0000"/>
                </a:solidFill>
              </a:rPr>
              <a:t>不可分？非线性？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4</a:t>
            </a:r>
            <a:r>
              <a:rPr lang="zh-CN" altLang="en-US" dirty="0"/>
              <a:t> </a:t>
            </a:r>
            <a:r>
              <a:rPr lang="zh-CN" altLang="en-US" dirty="0" smtClean="0"/>
              <a:t>从</a:t>
            </a:r>
            <a:r>
              <a:rPr lang="zh-CN" altLang="en-US" dirty="0"/>
              <a:t>简单推导到实战</a:t>
            </a:r>
            <a:endParaRPr lang="zh-CN" alt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B12369E-7C33-4DD1-A71F-9F9B053DBBF6}"/>
              </a:ext>
            </a:extLst>
          </p:cNvPr>
          <p:cNvSpPr txBox="1">
            <a:spLocks/>
          </p:cNvSpPr>
          <p:nvPr/>
        </p:nvSpPr>
        <p:spPr bwMode="auto">
          <a:xfrm>
            <a:off x="945093" y="1466854"/>
            <a:ext cx="1350432" cy="58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 lnSpcReduction="10000"/>
          </a:bodyPr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3200" kern="1200" dirty="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187933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核函数的由来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问题回顾：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zh-CN" altLang="en-US" dirty="0" smtClean="0"/>
              <a:t>       线性</a:t>
            </a:r>
            <a:r>
              <a:rPr lang="zh-CN" altLang="en-US" dirty="0"/>
              <a:t>问题：超平面线性方程</a:t>
            </a:r>
            <a:r>
              <a:rPr lang="en-US" altLang="zh-CN" dirty="0" err="1"/>
              <a:t>wTx+b</a:t>
            </a:r>
            <a:r>
              <a:rPr lang="en-US" altLang="zh-CN" dirty="0"/>
              <a:t>=0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现在将</a:t>
            </a:r>
            <a:r>
              <a:rPr lang="zh-CN" altLang="en-US" dirty="0" smtClean="0"/>
              <a:t>之前的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映射成</a:t>
            </a:r>
            <a:r>
              <a:rPr lang="el-GR" altLang="zh-CN" dirty="0" smtClean="0"/>
              <a:t>ϕ(</a:t>
            </a:r>
            <a:r>
              <a:rPr lang="en-US" altLang="zh-CN" dirty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l-GR" altLang="zh-CN" dirty="0" smtClean="0"/>
              <a:t>ϕ(</a:t>
            </a:r>
            <a:r>
              <a:rPr lang="en-US" altLang="zh-CN" dirty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是特征向量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zh-CN" altLang="en-US" dirty="0" smtClean="0"/>
              <a:t>超平面线性方程变成：</a:t>
            </a:r>
            <a:endParaRPr lang="en-US" altLang="zh-CN" dirty="0"/>
          </a:p>
          <a:p>
            <a:pPr marL="609585" lvl="1" indent="0">
              <a:buNone/>
            </a:pPr>
            <a:r>
              <a:rPr lang="en-US" altLang="zh-CN" dirty="0" smtClean="0"/>
              <a:t>KKT</a:t>
            </a:r>
            <a:r>
              <a:rPr lang="zh-CN" altLang="en-US" dirty="0" smtClean="0"/>
              <a:t>不变：</a:t>
            </a:r>
            <a:endParaRPr lang="en-US" altLang="zh-CN" dirty="0" smtClean="0"/>
          </a:p>
          <a:p>
            <a:pPr marL="609585" lvl="1" indent="0">
              <a:buNone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对偶问题：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609585" lvl="1" indent="0">
              <a:buNone/>
            </a:pPr>
            <a:endParaRPr lang="en-US" altLang="zh-CN" sz="2000" dirty="0" smtClean="0"/>
          </a:p>
          <a:p>
            <a:pPr marL="609585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线性不可分？非线性？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86" y="1636697"/>
            <a:ext cx="4572660" cy="22210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13" y="3226989"/>
            <a:ext cx="2133600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16" y="3712764"/>
            <a:ext cx="3969708" cy="9058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287" y="4947034"/>
            <a:ext cx="3698912" cy="15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核函数的由来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由于</a:t>
            </a:r>
            <a:r>
              <a:rPr lang="zh-CN" altLang="en-US" dirty="0"/>
              <a:t>特征空间是高纬度的，甚至是无穷维，因此</a:t>
            </a:r>
            <a:r>
              <a:rPr lang="zh-CN" altLang="en-US" dirty="0" smtClean="0"/>
              <a:t>计算                      通常</a:t>
            </a:r>
            <a:r>
              <a:rPr lang="zh-CN" altLang="en-US" dirty="0"/>
              <a:t>是困难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可以设想如下一个函数：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定义梳理：</a:t>
            </a:r>
            <a:endParaRPr lang="en-US" altLang="zh-CN" sz="2000" dirty="0" smtClean="0"/>
          </a:p>
          <a:p>
            <a:pPr marL="609585" lvl="1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、还记得</a:t>
            </a:r>
            <a:r>
              <a:rPr lang="en-US" altLang="zh-CN" dirty="0"/>
              <a:t>x</a:t>
            </a:r>
            <a:r>
              <a:rPr lang="zh-CN" altLang="en-US" dirty="0"/>
              <a:t>映射成</a:t>
            </a:r>
            <a:r>
              <a:rPr lang="el-GR" altLang="zh-CN" dirty="0"/>
              <a:t>ϕ(</a:t>
            </a:r>
            <a:r>
              <a:rPr lang="en-US" altLang="zh-CN" dirty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吗？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l-GR" altLang="zh-CN" dirty="0"/>
              <a:t> </a:t>
            </a:r>
            <a:r>
              <a:rPr lang="el-GR" altLang="zh-CN" dirty="0" smtClean="0"/>
              <a:t>κ</a:t>
            </a:r>
            <a:r>
              <a:rPr lang="zh-CN" altLang="en-US" dirty="0" smtClean="0"/>
              <a:t>就是核函数。</a:t>
            </a:r>
            <a:endParaRPr lang="en-US" altLang="zh-CN" dirty="0" smtClean="0"/>
          </a:p>
          <a:p>
            <a:pPr marL="609585" lvl="1" indent="0">
              <a:buNone/>
            </a:pPr>
            <a:endParaRPr lang="en-US" altLang="zh-CN" sz="2000" dirty="0"/>
          </a:p>
          <a:p>
            <a:pPr marL="609585" lvl="1" indent="0">
              <a:buNone/>
            </a:pPr>
            <a:r>
              <a:rPr lang="zh-CN" altLang="en-US" dirty="0" smtClean="0"/>
              <a:t>首先，</a:t>
            </a:r>
            <a:r>
              <a:rPr lang="el-GR" altLang="zh-CN" dirty="0"/>
              <a:t> </a:t>
            </a:r>
            <a:r>
              <a:rPr lang="zh-CN" altLang="en-US" dirty="0" smtClean="0"/>
              <a:t>当</a:t>
            </a:r>
            <a:r>
              <a:rPr lang="el-GR" altLang="zh-CN" dirty="0" smtClean="0"/>
              <a:t>ϕ(</a:t>
            </a:r>
            <a:r>
              <a:rPr lang="en-US" altLang="zh-CN" dirty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函数已知，我们是可以写出核函数的，但是实际中由于</a:t>
            </a:r>
            <a:r>
              <a:rPr lang="el-GR" altLang="zh-CN" dirty="0"/>
              <a:t>ϕ(</a:t>
            </a:r>
            <a:r>
              <a:rPr lang="en-US" altLang="zh-CN" dirty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未知，所以核函数也未知。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zh-CN" altLang="en-US" sz="2000" dirty="0" smtClean="0"/>
              <a:t>核函数及往下已经无法推导。但是我们要知道核函数是为了求解拉格朗日方程，为了使它在高维空间中线性可分而生的！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线性不可分？非线性？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58" y="1590299"/>
            <a:ext cx="1171575" cy="400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00" y="2438400"/>
            <a:ext cx="4152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3E9654E5-C3AD-4CE9-A701-C142BC2BD1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05223" y="1931764"/>
            <a:ext cx="6289803" cy="264928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搞</a:t>
            </a:r>
            <a:r>
              <a:rPr lang="zh-CN" altLang="en-US" dirty="0"/>
              <a:t>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3</a:t>
            </a:r>
            <a:r>
              <a:rPr lang="zh-CN" altLang="en-US" dirty="0"/>
              <a:t> </a:t>
            </a:r>
            <a:r>
              <a:rPr lang="zh-CN" altLang="en-US" dirty="0" smtClean="0"/>
              <a:t>线性</a:t>
            </a:r>
            <a:r>
              <a:rPr lang="zh-CN" altLang="en-US" dirty="0"/>
              <a:t>不可分？非线性？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从</a:t>
            </a:r>
            <a:r>
              <a:rPr lang="zh-CN" altLang="en-US" dirty="0">
                <a:solidFill>
                  <a:srgbClr val="FF0000"/>
                </a:solidFill>
              </a:rPr>
              <a:t>简单推导到实战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B12369E-7C33-4DD1-A71F-9F9B053DBBF6}"/>
              </a:ext>
            </a:extLst>
          </p:cNvPr>
          <p:cNvSpPr txBox="1">
            <a:spLocks/>
          </p:cNvSpPr>
          <p:nvPr/>
        </p:nvSpPr>
        <p:spPr bwMode="auto">
          <a:xfrm>
            <a:off x="945093" y="1466854"/>
            <a:ext cx="1350432" cy="58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 lnSpcReduction="10000"/>
          </a:bodyPr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3200" kern="1200" dirty="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185412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如何实战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之我们需要干嘛？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1</a:t>
            </a:r>
            <a:r>
              <a:rPr lang="zh-CN" altLang="en-US" dirty="0" smtClean="0"/>
              <a:t>、推导进行到低维度的线性拉格朗日方程已经感到吃力，核函数已经难以进行。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、实际中并不需要继续推导。我们要做的就是选用合适的</a:t>
            </a:r>
            <a:r>
              <a:rPr lang="en-US" altLang="zh-CN" sz="2000" dirty="0" smtClean="0"/>
              <a:t>SVM</a:t>
            </a:r>
            <a:r>
              <a:rPr lang="zh-CN" altLang="en-US" sz="2000" dirty="0" smtClean="0"/>
              <a:t>向量、核向量、以及最重要的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个参数调参（所有参数大约有</a:t>
            </a:r>
            <a:r>
              <a:rPr lang="en-US" altLang="zh-CN" sz="2000" dirty="0" smtClean="0"/>
              <a:t>15+</a:t>
            </a:r>
            <a:r>
              <a:rPr lang="zh-CN" altLang="en-US" sz="2000" dirty="0" smtClean="0"/>
              <a:t>种左右，常用调参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个）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3</a:t>
            </a:r>
            <a:r>
              <a:rPr lang="zh-CN" altLang="en-US" dirty="0" smtClean="0"/>
              <a:t>、除了手动调参，还有自动寻参程序。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609585" lvl="1" indent="0">
              <a:buNone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正常我们用线性核</a:t>
            </a:r>
            <a:r>
              <a:rPr lang="en-US" altLang="zh-CN" dirty="0" smtClean="0"/>
              <a:t>+</a:t>
            </a:r>
            <a:r>
              <a:rPr lang="zh-CN" altLang="en-US" dirty="0" smtClean="0"/>
              <a:t>高斯核足够用，对比效果。人工智能大火，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核目前非常火。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从简单推导到实战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4" y="3226045"/>
            <a:ext cx="8854289" cy="256198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8183" y="3834228"/>
            <a:ext cx="1385180" cy="2284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48183" y="5296277"/>
            <a:ext cx="1385180" cy="1901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48183" y="4530979"/>
            <a:ext cx="1385180" cy="2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5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如何</a:t>
            </a:r>
            <a:r>
              <a:rPr lang="zh-CN" altLang="en-US" sz="2000" b="1" dirty="0" smtClean="0"/>
              <a:t>实战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之我们要调的参数叫啥？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从简单推导到实战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8" y="1598971"/>
            <a:ext cx="9497085" cy="48513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93234" y="2000816"/>
            <a:ext cx="185413" cy="162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93234" y="3494638"/>
            <a:ext cx="185414" cy="1810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46545" y="2163778"/>
            <a:ext cx="1466661" cy="47078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endParaRPr kumimoji="1"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1838315" y="2000816"/>
            <a:ext cx="6953061" cy="334978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前面对偶问题转化</a:t>
            </a:r>
            <a:r>
              <a:rPr kumimoji="1" lang="en-US" altLang="zh-CN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dirty="0" smtClean="0">
                <a:solidFill>
                  <a:srgbClr val="FF0000"/>
                </a:solidFill>
              </a:rPr>
              <a:t>拉格朗日求解的计算方法就是它，还有别的解法</a:t>
            </a:r>
            <a:endParaRPr kumimoji="1"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1885" y="3485585"/>
            <a:ext cx="6953061" cy="334978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我们就默认用高斯核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，简称</a:t>
            </a:r>
            <a:r>
              <a:rPr kumimoji="1" lang="en-US" altLang="zh-CN" dirty="0" smtClean="0">
                <a:solidFill>
                  <a:srgbClr val="FF0000"/>
                </a:solidFill>
              </a:rPr>
              <a:t>RBF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，线性核也可以用</a:t>
            </a:r>
            <a:endParaRPr kumimoji="1"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0" y="4089182"/>
            <a:ext cx="253958" cy="1810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0" y="4464497"/>
            <a:ext cx="253958" cy="219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18021" y="3871850"/>
            <a:ext cx="5573979" cy="1185294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最重要的两个参数，一个</a:t>
            </a:r>
            <a:r>
              <a:rPr kumimoji="1" lang="en-US" altLang="zh-CN" dirty="0" smtClean="0">
                <a:solidFill>
                  <a:srgbClr val="FF0000"/>
                </a:solidFill>
              </a:rPr>
              <a:t>gamma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，一个</a:t>
            </a:r>
            <a:r>
              <a:rPr kumimoji="1" lang="en-US" altLang="zh-CN" dirty="0" smtClean="0">
                <a:solidFill>
                  <a:srgbClr val="FF0000"/>
                </a:solidFill>
              </a:rPr>
              <a:t>c</a:t>
            </a:r>
            <a:r>
              <a:rPr kumimoji="1" lang="zh-CN" altLang="en-US" dirty="0">
                <a:solidFill>
                  <a:srgbClr val="FF0000"/>
                </a:solidFill>
              </a:rPr>
              <a:t> （惩罚系数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），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gamma </a:t>
            </a:r>
            <a:r>
              <a:rPr kumimoji="1" lang="zh-CN" altLang="en-US" dirty="0">
                <a:solidFill>
                  <a:srgbClr val="FF0000"/>
                </a:solidFill>
              </a:rPr>
              <a:t>越大，支持向量越少，</a:t>
            </a:r>
            <a:r>
              <a:rPr kumimoji="1" lang="en-US" altLang="zh-CN" dirty="0">
                <a:solidFill>
                  <a:srgbClr val="FF0000"/>
                </a:solidFill>
              </a:rPr>
              <a:t>gamma </a:t>
            </a:r>
            <a:r>
              <a:rPr kumimoji="1" lang="zh-CN" altLang="en-US" dirty="0">
                <a:solidFill>
                  <a:srgbClr val="FF0000"/>
                </a:solidFill>
              </a:rPr>
              <a:t>越小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，支持向量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越多</a:t>
            </a:r>
            <a:r>
              <a:rPr kumimoji="1" lang="en-US" altLang="zh-CN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</a:rPr>
              <a:t>支持</a:t>
            </a:r>
            <a:r>
              <a:rPr kumimoji="1" lang="zh-CN" altLang="en-US" dirty="0">
                <a:solidFill>
                  <a:srgbClr val="FF0000"/>
                </a:solidFill>
              </a:rPr>
              <a:t>向量的个数影响训练和预测的速度。 </a:t>
            </a:r>
            <a:r>
              <a:rPr kumimoji="1" lang="en-US" altLang="zh-CN" dirty="0" smtClean="0">
                <a:solidFill>
                  <a:srgbClr val="FF0000"/>
                </a:solidFill>
              </a:rPr>
              <a:t>C </a:t>
            </a:r>
            <a:r>
              <a:rPr kumimoji="1" lang="zh-CN" altLang="en-US" dirty="0">
                <a:solidFill>
                  <a:srgbClr val="FF0000"/>
                </a:solidFill>
              </a:rPr>
              <a:t>越高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容易</a:t>
            </a:r>
            <a:r>
              <a:rPr kumimoji="1" lang="zh-CN" altLang="en-US" dirty="0">
                <a:solidFill>
                  <a:srgbClr val="FF0000"/>
                </a:solidFill>
              </a:rPr>
              <a:t>过拟合。</a:t>
            </a:r>
            <a:r>
              <a:rPr kumimoji="1" lang="en-US" altLang="zh-CN" dirty="0">
                <a:solidFill>
                  <a:srgbClr val="FF0000"/>
                </a:solidFill>
              </a:rPr>
              <a:t>C </a:t>
            </a:r>
            <a:r>
              <a:rPr kumimoji="1" lang="zh-CN" altLang="en-US" dirty="0">
                <a:solidFill>
                  <a:srgbClr val="FF0000"/>
                </a:solidFill>
              </a:rPr>
              <a:t>越小，容易欠拟合。</a:t>
            </a:r>
            <a:endParaRPr kumimoji="1" lang="zh-CN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9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别人家的</a:t>
            </a:r>
            <a:r>
              <a:rPr lang="zh-CN" altLang="en-US" sz="2000" b="1" dirty="0" smtClean="0"/>
              <a:t>效果展示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特定场景下，线性核</a:t>
            </a:r>
            <a:r>
              <a:rPr lang="en-US" altLang="zh-CN" dirty="0" smtClean="0"/>
              <a:t>VS</a:t>
            </a:r>
            <a:r>
              <a:rPr lang="zh-CN" altLang="en-US" dirty="0" smtClean="0"/>
              <a:t>高斯核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分类效果：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从简单推导到实战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435" y="1430505"/>
            <a:ext cx="6318431" cy="50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如何</a:t>
            </a:r>
            <a:r>
              <a:rPr lang="zh-CN" altLang="en-US" sz="2000" b="1" dirty="0" smtClean="0"/>
              <a:t>实战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之自动寻参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libsvm</a:t>
            </a:r>
            <a:r>
              <a:rPr lang="en-US" altLang="zh-CN" dirty="0"/>
              <a:t> python grid.py C</a:t>
            </a:r>
            <a:r>
              <a:rPr lang="zh-CN" altLang="en-US" dirty="0"/>
              <a:t>和</a:t>
            </a:r>
            <a:r>
              <a:rPr lang="en-US" altLang="zh-CN" dirty="0"/>
              <a:t>gamma </a:t>
            </a:r>
            <a:r>
              <a:rPr lang="zh-CN" altLang="en-US" dirty="0"/>
              <a:t>两个参数的</a:t>
            </a:r>
            <a:r>
              <a:rPr lang="zh-CN" altLang="en-US" dirty="0" smtClean="0"/>
              <a:t>训练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链接地址：</a:t>
            </a:r>
            <a:r>
              <a:rPr lang="en-US" altLang="zh-CN" dirty="0"/>
              <a:t> https://blog.csdn.net/neuwangmingqiang/article/details/47946687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从简单推导到实战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61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3E9654E5-C3AD-4CE9-A701-C142BC2BD1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05223" y="1931764"/>
            <a:ext cx="6289803" cy="264928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搞</a:t>
            </a:r>
            <a:r>
              <a:rPr lang="zh-CN" altLang="en-US" dirty="0"/>
              <a:t>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3</a:t>
            </a:r>
            <a:r>
              <a:rPr lang="zh-CN" altLang="en-US" dirty="0"/>
              <a:t> </a:t>
            </a:r>
            <a:r>
              <a:rPr lang="zh-CN" altLang="en-US" dirty="0" smtClean="0"/>
              <a:t>线性</a:t>
            </a:r>
            <a:r>
              <a:rPr lang="zh-CN" altLang="en-US" dirty="0"/>
              <a:t>不可分？非线性？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4</a:t>
            </a:r>
            <a:r>
              <a:rPr lang="zh-CN" altLang="en-US" dirty="0"/>
              <a:t> </a:t>
            </a:r>
            <a:r>
              <a:rPr lang="zh-CN" altLang="en-US" dirty="0" smtClean="0"/>
              <a:t>从</a:t>
            </a:r>
            <a:r>
              <a:rPr lang="zh-CN" altLang="en-US" dirty="0"/>
              <a:t>简单推导到实战</a:t>
            </a:r>
            <a:endParaRPr lang="zh-CN" alt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B12369E-7C33-4DD1-A71F-9F9B053DBBF6}"/>
              </a:ext>
            </a:extLst>
          </p:cNvPr>
          <p:cNvSpPr txBox="1">
            <a:spLocks/>
          </p:cNvSpPr>
          <p:nvPr/>
        </p:nvSpPr>
        <p:spPr bwMode="auto">
          <a:xfrm>
            <a:off x="945093" y="1466854"/>
            <a:ext cx="1350432" cy="58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 lnSpcReduction="10000"/>
          </a:bodyPr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3200" kern="1200" dirty="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287930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链接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《</a:t>
            </a:r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 smtClean="0"/>
              <a:t>条件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原文地址：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en-US" altLang="zh-CN" dirty="0" smtClean="0">
                <a:hlinkClick r:id="rId2"/>
              </a:rPr>
              <a:t>https://</a:t>
            </a:r>
            <a:r>
              <a:rPr lang="en-US" altLang="zh-CN" dirty="0">
                <a:hlinkClick r:id="rId2"/>
              </a:rPr>
              <a:t>blog.csdn.net/u014472643/article/details/79612204</a:t>
            </a:r>
          </a:p>
          <a:p>
            <a:pPr marL="609585" lvl="1" indent="0">
              <a:buNone/>
            </a:pPr>
            <a:r>
              <a:rPr lang="en-US" altLang="zh-CN" dirty="0" smtClean="0"/>
              <a:t>PS</a:t>
            </a:r>
            <a:r>
              <a:rPr lang="zh-CN" altLang="en-US" dirty="0"/>
              <a:t> </a:t>
            </a:r>
            <a:r>
              <a:rPr lang="zh-CN" altLang="en-US" dirty="0" smtClean="0"/>
              <a:t>网上的文章比较难懂，上面的链接是讲的是相对最易懂的一篇，其他的不做推荐了。</a:t>
            </a:r>
            <a:endParaRPr lang="en-US" altLang="zh-CN" dirty="0"/>
          </a:p>
          <a:p>
            <a:pPr marL="609585" lvl="1" indent="0">
              <a:buNone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自动寻参方法：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en-US" altLang="zh-CN" dirty="0">
                <a:hlinkClick r:id="rId2"/>
              </a:rPr>
              <a:t>https://blog.csdn.net/shinetzh/article/details/53009651</a:t>
            </a:r>
          </a:p>
          <a:p>
            <a:pPr marL="609585" lvl="1" indent="0">
              <a:buNone/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blog.csdn.net/neuwangmingqiang/article/details/47946687</a:t>
            </a:r>
            <a:endParaRPr lang="en-US" altLang="zh-CN" dirty="0" smtClean="0"/>
          </a:p>
          <a:p>
            <a:pPr marL="609585" lvl="1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参考链接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3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AC7596-8EEC-432A-B721-EBDB1475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236351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en-US" altLang="zh-CN" sz="2000" b="1" dirty="0" smtClean="0"/>
              <a:t>SVM</a:t>
            </a:r>
            <a:r>
              <a:rPr lang="zh-CN" altLang="en-US" sz="2000" b="1" dirty="0" smtClean="0"/>
              <a:t>发展历史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SVM</a:t>
            </a:r>
            <a:r>
              <a:rPr lang="zh-CN" altLang="en-US" dirty="0"/>
              <a:t>是由模式识别中广义肖像算法（</a:t>
            </a:r>
            <a:r>
              <a:rPr lang="en-US" altLang="zh-CN" dirty="0"/>
              <a:t>generalized portrait algorithm</a:t>
            </a:r>
            <a:r>
              <a:rPr lang="zh-CN" altLang="en-US" dirty="0"/>
              <a:t>）发展而来的</a:t>
            </a:r>
            <a:r>
              <a:rPr lang="zh-CN" altLang="en-US" b="1" dirty="0">
                <a:solidFill>
                  <a:srgbClr val="FF0000"/>
                </a:solidFill>
              </a:rPr>
              <a:t>分类器</a:t>
            </a:r>
            <a:r>
              <a:rPr lang="zh-CN" altLang="en-US" dirty="0"/>
              <a:t> </a:t>
            </a:r>
            <a:r>
              <a:rPr lang="zh-CN" altLang="en-US" dirty="0" smtClean="0"/>
              <a:t>，</a:t>
            </a:r>
            <a:r>
              <a:rPr lang="zh-CN" altLang="en-US" dirty="0"/>
              <a:t>其早期工作来自</a:t>
            </a:r>
            <a:r>
              <a:rPr lang="zh-CN" altLang="en-US" b="1" dirty="0">
                <a:solidFill>
                  <a:srgbClr val="FF0000"/>
                </a:solidFill>
              </a:rPr>
              <a:t>前苏联学者</a:t>
            </a:r>
            <a:r>
              <a:rPr lang="en-US" altLang="zh-CN" dirty="0"/>
              <a:t>Vladimir N. </a:t>
            </a:r>
            <a:r>
              <a:rPr lang="en-US" altLang="zh-CN" dirty="0" err="1"/>
              <a:t>Vapnik</a:t>
            </a:r>
            <a:r>
              <a:rPr lang="zh-CN" altLang="en-US" dirty="0"/>
              <a:t>和</a:t>
            </a:r>
            <a:r>
              <a:rPr lang="en-US" altLang="zh-CN" dirty="0"/>
              <a:t>Alexander Y. Lerner</a:t>
            </a:r>
            <a:r>
              <a:rPr lang="zh-CN" altLang="en-US" dirty="0"/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1963</a:t>
            </a:r>
            <a:r>
              <a:rPr lang="zh-CN" altLang="en-US" dirty="0"/>
              <a:t>年发表的研究 </a:t>
            </a:r>
            <a:r>
              <a:rPr lang="zh-CN" altLang="en-US" dirty="0" smtClean="0"/>
              <a:t>。</a:t>
            </a:r>
            <a:r>
              <a:rPr lang="en-US" altLang="zh-CN" dirty="0"/>
              <a:t>1964</a:t>
            </a:r>
            <a:r>
              <a:rPr lang="zh-CN" altLang="en-US" dirty="0"/>
              <a:t>年，</a:t>
            </a:r>
            <a:r>
              <a:rPr lang="en-US" altLang="zh-CN" dirty="0" err="1"/>
              <a:t>Vapnik</a:t>
            </a:r>
            <a:r>
              <a:rPr lang="zh-CN" altLang="en-US" dirty="0"/>
              <a:t>和</a:t>
            </a:r>
            <a:r>
              <a:rPr lang="en-US" altLang="zh-CN" dirty="0"/>
              <a:t>Alexey Y. </a:t>
            </a:r>
            <a:r>
              <a:rPr lang="en-US" altLang="zh-CN" dirty="0" err="1"/>
              <a:t>Chervonenkis</a:t>
            </a:r>
            <a:r>
              <a:rPr lang="zh-CN" altLang="en-US" dirty="0"/>
              <a:t>对广义肖像算法进行了进一步讨论并建立了硬边距的线性</a:t>
            </a:r>
            <a:r>
              <a:rPr lang="en-US" altLang="zh-CN" dirty="0" smtClean="0"/>
              <a:t>SVM</a:t>
            </a:r>
            <a:r>
              <a:rPr lang="zh-CN" altLang="en-US" dirty="0" smtClean="0"/>
              <a:t>。</a:t>
            </a:r>
            <a:r>
              <a:rPr lang="zh-CN" altLang="en-US" dirty="0"/>
              <a:t>此后在二十世纪</a:t>
            </a:r>
            <a:r>
              <a:rPr lang="en-US" altLang="zh-CN" dirty="0"/>
              <a:t>70-80</a:t>
            </a:r>
            <a:r>
              <a:rPr lang="zh-CN" altLang="en-US" dirty="0"/>
              <a:t>年代，随着模式识别中最大边距决策边界的理论研究 </a:t>
            </a:r>
            <a:r>
              <a:rPr lang="zh-CN" altLang="en-US" dirty="0" smtClean="0"/>
              <a:t>、</a:t>
            </a:r>
            <a:r>
              <a:rPr lang="zh-CN" altLang="en-US" dirty="0"/>
              <a:t>基于松弛变量的规划问题求解技术的出现 </a:t>
            </a:r>
            <a:r>
              <a:rPr lang="zh-CN" altLang="en-US" dirty="0" smtClean="0"/>
              <a:t>，</a:t>
            </a:r>
            <a:r>
              <a:rPr lang="zh-CN" altLang="en-US" dirty="0"/>
              <a:t>和</a:t>
            </a:r>
            <a:r>
              <a:rPr lang="en-US" altLang="zh-CN" dirty="0"/>
              <a:t>VC</a:t>
            </a:r>
            <a:r>
              <a:rPr lang="zh-CN" altLang="en-US" dirty="0"/>
              <a:t>维（</a:t>
            </a:r>
            <a:r>
              <a:rPr lang="en-US" altLang="zh-CN" dirty="0" err="1"/>
              <a:t>Vapnik</a:t>
            </a:r>
            <a:r>
              <a:rPr lang="en-US" altLang="zh-CN" dirty="0"/>
              <a:t>–</a:t>
            </a:r>
            <a:r>
              <a:rPr lang="en-US" altLang="zh-CN" dirty="0" err="1"/>
              <a:t>Chervonenkis,VC</a:t>
            </a:r>
            <a:r>
              <a:rPr lang="en-US" altLang="zh-CN" dirty="0"/>
              <a:t> dimension</a:t>
            </a:r>
            <a:r>
              <a:rPr lang="zh-CN" altLang="en-US" dirty="0"/>
              <a:t>）的提出 </a:t>
            </a:r>
            <a:r>
              <a:rPr lang="zh-CN" altLang="en-US" dirty="0" smtClean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被逐步理论化并成为统计学习理论的重要</a:t>
            </a:r>
            <a:r>
              <a:rPr lang="zh-CN" altLang="en-US" dirty="0" smtClean="0"/>
              <a:t>部分。</a:t>
            </a:r>
            <a:r>
              <a:rPr lang="en-US" altLang="zh-CN" b="1" dirty="0">
                <a:solidFill>
                  <a:srgbClr val="FF0000"/>
                </a:solidFill>
              </a:rPr>
              <a:t>1992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zh-CN" altLang="en-US" dirty="0"/>
              <a:t>，</a:t>
            </a:r>
            <a:r>
              <a:rPr lang="en-US" altLang="zh-CN" dirty="0"/>
              <a:t>Bernhard E. </a:t>
            </a:r>
            <a:r>
              <a:rPr lang="en-US" altLang="zh-CN" dirty="0" err="1"/>
              <a:t>Boser</a:t>
            </a:r>
            <a:r>
              <a:rPr lang="zh-CN" altLang="en-US" dirty="0"/>
              <a:t>、</a:t>
            </a:r>
            <a:r>
              <a:rPr lang="en-US" altLang="zh-CN" dirty="0"/>
              <a:t>Isabelle M. </a:t>
            </a:r>
            <a:r>
              <a:rPr lang="en-US" altLang="zh-CN" dirty="0" err="1"/>
              <a:t>Guyon</a:t>
            </a:r>
            <a:r>
              <a:rPr lang="zh-CN" altLang="en-US" dirty="0"/>
              <a:t>和</a:t>
            </a:r>
            <a:r>
              <a:rPr lang="en-US" altLang="zh-CN" dirty="0" err="1"/>
              <a:t>Vapnik</a:t>
            </a:r>
            <a:r>
              <a:rPr lang="zh-CN" altLang="en-US" dirty="0"/>
              <a:t>通过</a:t>
            </a:r>
            <a:r>
              <a:rPr lang="zh-CN" altLang="en-US" b="1" dirty="0">
                <a:solidFill>
                  <a:srgbClr val="FF0000"/>
                </a:solidFill>
              </a:rPr>
              <a:t>核方法</a:t>
            </a:r>
            <a:r>
              <a:rPr lang="zh-CN" altLang="en-US" dirty="0"/>
              <a:t>首次得到了非线性</a:t>
            </a:r>
            <a:r>
              <a:rPr lang="en-US" altLang="zh-CN" dirty="0" smtClean="0"/>
              <a:t>SVM</a:t>
            </a:r>
            <a:r>
              <a:rPr lang="zh-CN" altLang="en-US" dirty="0" smtClean="0"/>
              <a:t>。</a:t>
            </a:r>
            <a:r>
              <a:rPr lang="en-US" altLang="zh-CN" dirty="0"/>
              <a:t>1995</a:t>
            </a:r>
            <a:r>
              <a:rPr lang="zh-CN" altLang="en-US" dirty="0"/>
              <a:t>年，</a:t>
            </a:r>
            <a:r>
              <a:rPr lang="en-US" altLang="zh-CN" dirty="0" err="1"/>
              <a:t>Corinna</a:t>
            </a:r>
            <a:r>
              <a:rPr lang="en-US" altLang="zh-CN" dirty="0"/>
              <a:t> Cortes</a:t>
            </a:r>
            <a:r>
              <a:rPr lang="zh-CN" altLang="en-US" dirty="0"/>
              <a:t>和</a:t>
            </a:r>
            <a:r>
              <a:rPr lang="en-US" altLang="zh-CN" dirty="0" err="1"/>
              <a:t>Vapnik</a:t>
            </a:r>
            <a:r>
              <a:rPr lang="zh-CN" altLang="en-US" dirty="0"/>
              <a:t>提出了软边距的非线性</a:t>
            </a:r>
            <a:r>
              <a:rPr lang="en-US" altLang="zh-CN" dirty="0"/>
              <a:t>SVM</a:t>
            </a:r>
            <a:r>
              <a:rPr lang="zh-CN" altLang="en-US" dirty="0"/>
              <a:t>并将其应用于手写数字识别</a:t>
            </a:r>
            <a:r>
              <a:rPr lang="zh-CN" altLang="en-US" dirty="0" smtClean="0"/>
              <a:t>问题，</a:t>
            </a:r>
            <a:r>
              <a:rPr lang="zh-CN" altLang="en-US" dirty="0"/>
              <a:t>这份研究在发表后得到了广泛的关注和引用，为其后</a:t>
            </a:r>
            <a:r>
              <a:rPr lang="en-US" altLang="zh-CN" dirty="0"/>
              <a:t>SVM</a:t>
            </a:r>
            <a:r>
              <a:rPr lang="zh-CN" altLang="en-US" dirty="0"/>
              <a:t>在各领域的应用奠定了基础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主要讲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简易推导</a:t>
            </a:r>
            <a:r>
              <a:rPr lang="zh-CN" altLang="en-US" dirty="0" smtClean="0"/>
              <a:t>（几何</a:t>
            </a:r>
            <a:r>
              <a:rPr lang="en-US" altLang="zh-CN" dirty="0" smtClean="0"/>
              <a:t>+</a:t>
            </a:r>
            <a:r>
              <a:rPr lang="zh-CN" altLang="en-US" dirty="0" smtClean="0"/>
              <a:t>向量</a:t>
            </a:r>
            <a:r>
              <a:rPr lang="en-US" altLang="zh-CN" dirty="0" smtClean="0"/>
              <a:t>+</a:t>
            </a:r>
            <a:r>
              <a:rPr lang="zh-CN" altLang="en-US" dirty="0" smtClean="0"/>
              <a:t>拉格朗日计算，网上有计算过程），另附部分简单的实战内容。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62949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en-US" altLang="zh-CN" sz="2000" b="1" dirty="0" smtClean="0"/>
              <a:t>SVM</a:t>
            </a:r>
            <a:r>
              <a:rPr lang="zh-CN" altLang="en-US" sz="2000" b="1" dirty="0" smtClean="0"/>
              <a:t>分为</a:t>
            </a:r>
            <a:r>
              <a:rPr lang="zh-CN" altLang="en-US" sz="2000" b="1" dirty="0" smtClean="0"/>
              <a:t>三类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SVM</a:t>
            </a:r>
            <a:r>
              <a:rPr lang="zh-CN" altLang="en-US" dirty="0"/>
              <a:t>（</a:t>
            </a:r>
            <a:r>
              <a:rPr lang="en-US" altLang="zh-CN" dirty="0"/>
              <a:t>Support Vector Machines</a:t>
            </a:r>
            <a:r>
              <a:rPr lang="zh-CN" altLang="en-US" dirty="0"/>
              <a:t>）是分类算法中应用广泛、效果不错的一类。</a:t>
            </a:r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r>
              <a:rPr lang="zh-CN" altLang="en-US" dirty="0"/>
              <a:t>对</a:t>
            </a:r>
            <a:r>
              <a:rPr lang="en-US" altLang="zh-CN" dirty="0"/>
              <a:t>SVM</a:t>
            </a:r>
            <a:r>
              <a:rPr lang="zh-CN" altLang="en-US" dirty="0"/>
              <a:t>的数学原理做了详细推导与论述，本文仅做整理。由简至繁</a:t>
            </a:r>
            <a:r>
              <a:rPr lang="en-US" altLang="zh-CN" dirty="0"/>
              <a:t>SVM</a:t>
            </a:r>
            <a:r>
              <a:rPr lang="zh-CN" altLang="en-US" dirty="0"/>
              <a:t>可分类为三类：</a:t>
            </a:r>
            <a:r>
              <a:rPr lang="zh-CN" altLang="en-US" b="1" dirty="0">
                <a:solidFill>
                  <a:srgbClr val="FF0000"/>
                </a:solidFill>
              </a:rPr>
              <a:t>线性可分</a:t>
            </a:r>
            <a:r>
              <a:rPr lang="zh-CN" altLang="en-US" dirty="0"/>
              <a:t>（</a:t>
            </a:r>
            <a:r>
              <a:rPr lang="en-US" altLang="zh-CN" dirty="0"/>
              <a:t>linear SVM in linearly separable case</a:t>
            </a:r>
            <a:r>
              <a:rPr lang="zh-CN" altLang="en-US" dirty="0"/>
              <a:t>）的线性</a:t>
            </a:r>
            <a:r>
              <a:rPr lang="en-US" altLang="zh-CN" dirty="0"/>
              <a:t>SVM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线性不可分</a:t>
            </a:r>
            <a:r>
              <a:rPr lang="zh-CN" altLang="en-US" dirty="0"/>
              <a:t>的线性</a:t>
            </a:r>
            <a:r>
              <a:rPr lang="en-US" altLang="zh-CN" dirty="0"/>
              <a:t>SVM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非线性</a:t>
            </a:r>
            <a:r>
              <a:rPr lang="zh-CN" altLang="en-US" dirty="0"/>
              <a:t>（</a:t>
            </a:r>
            <a:r>
              <a:rPr lang="en-US" altLang="zh-CN" dirty="0"/>
              <a:t>nonlinear</a:t>
            </a:r>
            <a:r>
              <a:rPr lang="zh-CN" altLang="en-US" dirty="0"/>
              <a:t>）</a:t>
            </a:r>
            <a:r>
              <a:rPr lang="en-US" altLang="zh-CN" dirty="0"/>
              <a:t>SVM</a:t>
            </a:r>
            <a:r>
              <a:rPr lang="zh-CN" altLang="en-US" dirty="0" smtClean="0"/>
              <a:t>。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05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3E9654E5-C3AD-4CE9-A701-C142BC2BD1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05223" y="1931764"/>
            <a:ext cx="6289803" cy="264928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搞</a:t>
            </a:r>
            <a:r>
              <a:rPr lang="zh-CN" altLang="en-US" dirty="0">
                <a:solidFill>
                  <a:srgbClr val="FF0000"/>
                </a:solidFill>
              </a:rPr>
              <a:t>懂</a:t>
            </a:r>
            <a:r>
              <a:rPr lang="en-US" altLang="zh-CN" dirty="0">
                <a:solidFill>
                  <a:srgbClr val="FF0000"/>
                </a:solidFill>
              </a:rPr>
              <a:t>SVM</a:t>
            </a:r>
            <a:r>
              <a:rPr lang="zh-CN" altLang="en-US" dirty="0">
                <a:solidFill>
                  <a:srgbClr val="FF0000"/>
                </a:solidFill>
              </a:rPr>
              <a:t>的三个问题，间隔，对偶问题，</a:t>
            </a:r>
            <a:r>
              <a:rPr lang="en-US" altLang="zh-CN" dirty="0">
                <a:solidFill>
                  <a:srgbClr val="FF0000"/>
                </a:solidFill>
              </a:rPr>
              <a:t>KKT</a:t>
            </a:r>
            <a:r>
              <a:rPr lang="zh-CN" altLang="en-US" dirty="0">
                <a:solidFill>
                  <a:srgbClr val="FF0000"/>
                </a:solidFill>
              </a:rPr>
              <a:t>条件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3</a:t>
            </a:r>
            <a:r>
              <a:rPr lang="zh-CN" altLang="en-US" dirty="0"/>
              <a:t> </a:t>
            </a:r>
            <a:r>
              <a:rPr lang="zh-CN" altLang="en-US" dirty="0" smtClean="0"/>
              <a:t>线性</a:t>
            </a:r>
            <a:r>
              <a:rPr lang="zh-CN" altLang="en-US" dirty="0"/>
              <a:t>不可分？非线性？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dirty="0" smtClean="0"/>
              <a:t>4</a:t>
            </a:r>
            <a:r>
              <a:rPr lang="zh-CN" altLang="en-US" dirty="0"/>
              <a:t> </a:t>
            </a:r>
            <a:r>
              <a:rPr lang="zh-CN" altLang="en-US" dirty="0" smtClean="0"/>
              <a:t>从</a:t>
            </a:r>
            <a:r>
              <a:rPr lang="zh-CN" altLang="en-US" dirty="0"/>
              <a:t>简单推导到实战</a:t>
            </a:r>
            <a:endParaRPr lang="zh-CN" alt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B12369E-7C33-4DD1-A71F-9F9B053DBBF6}"/>
              </a:ext>
            </a:extLst>
          </p:cNvPr>
          <p:cNvSpPr txBox="1">
            <a:spLocks/>
          </p:cNvSpPr>
          <p:nvPr/>
        </p:nvSpPr>
        <p:spPr bwMode="auto">
          <a:xfrm>
            <a:off x="945093" y="1466854"/>
            <a:ext cx="1350432" cy="58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 lnSpcReduction="10000"/>
          </a:bodyPr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3200" kern="1200" dirty="0">
                <a:solidFill>
                  <a:schemeClr val="tx1"/>
                </a:solidFill>
                <a:latin typeface="+mn-lt"/>
                <a:ea typeface="微软雅黑"/>
                <a:cs typeface="+mn-cs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58969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941061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间隔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什么是</a:t>
            </a:r>
            <a:r>
              <a:rPr lang="zh-CN" altLang="en-US" dirty="0"/>
              <a:t>超平面：在几何体中，超平面是一维小于其环境空间的子空间。 如果空间是</a:t>
            </a:r>
            <a:r>
              <a:rPr lang="en-US" altLang="zh-CN" dirty="0"/>
              <a:t>3</a:t>
            </a:r>
            <a:r>
              <a:rPr lang="zh-CN" altLang="en-US" dirty="0"/>
              <a:t>维的，那么它的超平面是二维平面，而如果空间是二维的，则其超平面是一维线。 该概念可以用于定义子空间维度概念的任何一般空间。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划分超平面：将样本分成</a:t>
            </a:r>
            <a:r>
              <a:rPr lang="en-US" altLang="zh-CN" dirty="0" smtClean="0"/>
              <a:t>2</a:t>
            </a:r>
            <a:r>
              <a:rPr lang="zh-CN" altLang="en-US" dirty="0" smtClean="0"/>
              <a:t>类的超平面。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W</a:t>
            </a:r>
            <a:r>
              <a:rPr lang="zh-CN" altLang="en-US" dirty="0" smtClean="0"/>
              <a:t>：法向量  </a:t>
            </a:r>
            <a:r>
              <a:rPr lang="en-US" altLang="zh-CN" dirty="0" smtClean="0"/>
              <a:t>b</a:t>
            </a:r>
            <a:r>
              <a:rPr lang="zh-CN" altLang="en-US" dirty="0" smtClean="0"/>
              <a:t>：原点到超平面的距离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超平面线性方程</a:t>
            </a:r>
            <a:r>
              <a:rPr lang="en-US" altLang="zh-CN" dirty="0" err="1" smtClean="0"/>
              <a:t>wTx+b</a:t>
            </a:r>
            <a:r>
              <a:rPr lang="en-US" altLang="zh-CN" dirty="0" smtClean="0"/>
              <a:t>=0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/>
            </a:r>
            <a:br>
              <a:rPr lang="en-US" altLang="zh-CN" dirty="0"/>
            </a:b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注意：</a:t>
            </a:r>
            <a:r>
              <a:rPr lang="en-US" altLang="zh-CN" dirty="0"/>
              <a:t>y(</a:t>
            </a:r>
            <a:r>
              <a:rPr lang="en-US" altLang="zh-CN" dirty="0" err="1"/>
              <a:t>wTx+b</a:t>
            </a:r>
            <a:r>
              <a:rPr lang="en-US" altLang="zh-CN" dirty="0" smtClean="0"/>
              <a:t>)</a:t>
            </a:r>
            <a:r>
              <a:rPr lang="zh-CN" altLang="en-US" dirty="0" smtClean="0"/>
              <a:t>正负性表示分类正确性，须为正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间隔</a:t>
            </a:r>
            <a:r>
              <a:rPr lang="zh-CN" altLang="en-US" dirty="0"/>
              <a:t>有函数间隔和几何</a:t>
            </a:r>
            <a:r>
              <a:rPr lang="zh-CN" altLang="en-US" dirty="0" smtClean="0"/>
              <a:t>间隔。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定义</a:t>
            </a:r>
            <a:r>
              <a:rPr lang="zh-CN" altLang="en-US" dirty="0"/>
              <a:t>函数间隔（</a:t>
            </a:r>
            <a:r>
              <a:rPr lang="zh-CN" altLang="en-US" dirty="0" smtClean="0"/>
              <a:t>用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 表示</a:t>
            </a:r>
            <a:r>
              <a:rPr lang="zh-CN" altLang="en-US" dirty="0"/>
              <a:t>）为</a:t>
            </a:r>
            <a:r>
              <a:rPr lang="zh-CN" altLang="en-US" dirty="0" smtClean="0"/>
              <a:t>：  </a:t>
            </a:r>
            <a:r>
              <a:rPr lang="en-US" altLang="zh-CN" dirty="0" smtClean="0"/>
              <a:t>=y(</a:t>
            </a:r>
            <a:r>
              <a:rPr lang="en-US" altLang="zh-CN" dirty="0" err="1" smtClean="0"/>
              <a:t>wTx+b</a:t>
            </a:r>
            <a:r>
              <a:rPr lang="en-US" altLang="zh-CN" dirty="0"/>
              <a:t>)=</a:t>
            </a:r>
            <a:r>
              <a:rPr lang="en-US" altLang="zh-CN" dirty="0" err="1"/>
              <a:t>yf</a:t>
            </a:r>
            <a:r>
              <a:rPr lang="en-US" altLang="zh-CN" dirty="0"/>
              <a:t>(x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越</a:t>
            </a:r>
            <a:r>
              <a:rPr lang="zh-CN" altLang="en-US" dirty="0"/>
              <a:t>大，代表可信度越高，但是函数间隔有问题，假如同时</a:t>
            </a:r>
            <a:r>
              <a:rPr lang="zh-CN" altLang="en-US" dirty="0" smtClean="0"/>
              <a:t>增大</a:t>
            </a:r>
            <a:r>
              <a:rPr lang="en-US" altLang="zh-CN" dirty="0" err="1" smtClean="0"/>
              <a:t>w,b</a:t>
            </a:r>
            <a:r>
              <a:rPr lang="zh-CN" altLang="en-US" dirty="0" smtClean="0"/>
              <a:t>到</a:t>
            </a:r>
            <a:r>
              <a:rPr lang="en-US" altLang="zh-CN" dirty="0" smtClean="0"/>
              <a:t>k</a:t>
            </a:r>
            <a:r>
              <a:rPr lang="zh-CN" altLang="en-US" dirty="0" smtClean="0"/>
              <a:t>倍，超平面</a:t>
            </a:r>
            <a:r>
              <a:rPr lang="zh-CN" altLang="en-US" dirty="0"/>
              <a:t>没有变，但是间隔函数值却改变了</a:t>
            </a:r>
            <a:r>
              <a:rPr lang="zh-CN" altLang="en-US" dirty="0" smtClean="0"/>
              <a:t>。后面引入几何间隔概念。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609585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38" y="2241388"/>
            <a:ext cx="5069074" cy="3243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726095"/>
            <a:ext cx="3219450" cy="86677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4320073" y="4371198"/>
            <a:ext cx="3265715" cy="161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320073" y="3996082"/>
            <a:ext cx="5710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3" y="5461550"/>
            <a:ext cx="219075" cy="3905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17" y="5461549"/>
            <a:ext cx="219075" cy="3905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620" y="5429937"/>
            <a:ext cx="2190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/>
              <a:t>间隔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W</a:t>
            </a:r>
            <a:r>
              <a:rPr lang="zh-CN" altLang="en-US" dirty="0" smtClean="0"/>
              <a:t>设置一些约束，可以将函数间隔转化成几个间隔。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Ps</a:t>
            </a:r>
            <a:r>
              <a:rPr lang="zh-CN" altLang="en-US" dirty="0"/>
              <a:t>：</a:t>
            </a:r>
            <a:r>
              <a:rPr lang="zh-CN" altLang="en-US" dirty="0" smtClean="0"/>
              <a:t>函数间隔是创造的概念，而几何间隔具有真实的含义。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根据推导，可知</a:t>
            </a:r>
            <a:r>
              <a:rPr lang="zh-CN" altLang="en-US" dirty="0"/>
              <a:t>几何间隔</a:t>
            </a:r>
            <a:r>
              <a:rPr lang="zh-CN" altLang="en-US" dirty="0" smtClean="0"/>
              <a:t>等于</a:t>
            </a:r>
            <a:endParaRPr lang="en-US" altLang="zh-CN" dirty="0" smtClean="0"/>
          </a:p>
          <a:p>
            <a:pPr marL="609585" lvl="1" indent="0">
              <a:buNone/>
            </a:pPr>
            <a:r>
              <a:rPr lang="zh-CN" altLang="en-US" dirty="0" smtClean="0"/>
              <a:t>函数</a:t>
            </a:r>
            <a:r>
              <a:rPr lang="zh-CN" altLang="en-US" dirty="0"/>
              <a:t>间隔除</a:t>
            </a:r>
            <a:r>
              <a:rPr lang="zh-CN" altLang="en-US" dirty="0" smtClean="0"/>
              <a:t>以</a:t>
            </a:r>
            <a:r>
              <a:rPr lang="el-GR" altLang="zh-CN" dirty="0"/>
              <a:t>∥ω</a:t>
            </a:r>
            <a:r>
              <a:rPr lang="el-GR" altLang="zh-CN" dirty="0" smtClean="0"/>
              <a:t>∥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609585" lvl="1" indent="0">
              <a:buNone/>
            </a:pPr>
            <a:endParaRPr lang="en-US" altLang="zh-CN" sz="2000" dirty="0" smtClean="0"/>
          </a:p>
          <a:p>
            <a:pPr marL="609585" lvl="1" indent="0">
              <a:buNone/>
            </a:pPr>
            <a:endParaRPr lang="en-US" altLang="zh-CN" sz="2000" dirty="0" smtClean="0"/>
          </a:p>
          <a:p>
            <a:pPr marL="609585" lvl="1" indent="0">
              <a:buNone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函数间隔取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个异类函数到超平面的函数间隔分别取</a:t>
            </a:r>
            <a:r>
              <a:rPr lang="en-US" altLang="zh-CN" dirty="0"/>
              <a:t>1</a:t>
            </a:r>
            <a:r>
              <a:rPr lang="zh-CN" altLang="en-US" dirty="0"/>
              <a:t>），</a:t>
            </a:r>
            <a:r>
              <a:rPr lang="en-US" altLang="zh-CN" dirty="0"/>
              <a:t>γ</a:t>
            </a:r>
            <a:r>
              <a:rPr lang="zh-CN" altLang="en-US" dirty="0"/>
              <a:t>为几何间隔。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14" y="3091287"/>
            <a:ext cx="2400300" cy="2305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55" y="3091287"/>
            <a:ext cx="3689283" cy="2305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" y="4143374"/>
            <a:ext cx="4524375" cy="714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15" y="4654097"/>
            <a:ext cx="1276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间隔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要求最大化</a:t>
            </a:r>
            <a:r>
              <a:rPr lang="zh-CN" altLang="zh-CN" sz="2000" b="1" dirty="0" smtClean="0"/>
              <a:t>】</a:t>
            </a:r>
            <a:endParaRPr lang="en-US" altLang="zh-CN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目标函数：几何间隔</a:t>
            </a:r>
            <a:r>
              <a:rPr lang="en-US" altLang="zh-CN" dirty="0" smtClean="0"/>
              <a:t>γ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上式又可以重写</a:t>
            </a:r>
            <a:r>
              <a:rPr lang="zh-CN" altLang="en-US" dirty="0" smtClean="0"/>
              <a:t>为：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这就是支持向量</a:t>
            </a:r>
            <a:r>
              <a:rPr lang="zh-CN" altLang="en-US" dirty="0" smtClean="0"/>
              <a:t>机</a:t>
            </a:r>
            <a:r>
              <a:rPr lang="en-US" altLang="zh-CN" dirty="0" smtClean="0"/>
              <a:t>SVM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Support Vector Machine</a:t>
            </a:r>
            <a:r>
              <a:rPr lang="zh-CN" altLang="en-US" dirty="0" smtClean="0"/>
              <a:t>）的基本型。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24" y="2037595"/>
            <a:ext cx="8839200" cy="171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58" y="4095750"/>
            <a:ext cx="50387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48183" y="1185496"/>
            <a:ext cx="11351683" cy="5573649"/>
          </a:xfrm>
        </p:spPr>
        <p:txBody>
          <a:bodyPr/>
          <a:lstStyle/>
          <a:p>
            <a:r>
              <a:rPr lang="zh-CN" altLang="zh-CN" sz="2000" b="1" dirty="0" smtClean="0"/>
              <a:t>【</a:t>
            </a:r>
            <a:r>
              <a:rPr lang="zh-CN" altLang="en-US" sz="2000" b="1" dirty="0" smtClean="0"/>
              <a:t>对偶问题，</a:t>
            </a:r>
            <a:r>
              <a:rPr lang="en-US" altLang="zh-CN" sz="2000" b="1" dirty="0" smtClean="0"/>
              <a:t>KKT</a:t>
            </a:r>
            <a:r>
              <a:rPr lang="zh-CN" altLang="en-US" sz="2000" b="1" dirty="0" smtClean="0"/>
              <a:t>条件</a:t>
            </a:r>
            <a:r>
              <a:rPr lang="zh-CN" altLang="zh-CN" sz="2000" b="1" dirty="0" smtClean="0"/>
              <a:t>】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实战求解原理：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</a:t>
            </a:r>
            <a:r>
              <a:rPr lang="zh-CN" altLang="en-US" dirty="0" smtClean="0"/>
              <a:t>、将问题化作标准格式：人们发现该问题的特殊结构，均存在一个等价的对偶问题。所以讲问题转化成</a:t>
            </a:r>
            <a:r>
              <a:rPr lang="zh-CN" altLang="en-US" b="1" dirty="0" smtClean="0">
                <a:solidFill>
                  <a:srgbClr val="FF0000"/>
                </a:solidFill>
              </a:rPr>
              <a:t>拉格朗日函数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609585" lvl="1" indent="0">
              <a:buNone/>
            </a:pPr>
            <a:endParaRPr lang="en-US" altLang="zh-CN" dirty="0" smtClean="0"/>
          </a:p>
          <a:p>
            <a:pPr marL="609585" lvl="1" indent="0">
              <a:buNone/>
            </a:pPr>
            <a:r>
              <a:rPr lang="zh-CN" altLang="en-US" dirty="0" smtClean="0"/>
              <a:t>                            </a:t>
            </a:r>
            <a:r>
              <a:rPr lang="zh-CN" altLang="en-US" sz="1600" b="1" dirty="0" smtClean="0"/>
              <a:t>必须转成对偶问题</a:t>
            </a:r>
            <a:r>
              <a:rPr lang="zh-CN" altLang="en-US" dirty="0" smtClean="0"/>
              <a:t>                                                                                   </a:t>
            </a:r>
            <a:r>
              <a:rPr lang="zh-CN" altLang="en-US" sz="1600" b="1" dirty="0" smtClean="0"/>
              <a:t>拉格朗日函数</a:t>
            </a:r>
            <a:r>
              <a:rPr lang="en-US" altLang="zh-CN" sz="1600" b="1" dirty="0" smtClean="0"/>
              <a:t>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传说中的</a:t>
            </a:r>
            <a:r>
              <a:rPr lang="en-US" altLang="zh-CN" sz="2000" dirty="0" smtClean="0"/>
              <a:t>KKT</a:t>
            </a:r>
            <a:r>
              <a:rPr lang="zh-CN" altLang="en-US" sz="2000" dirty="0" smtClean="0"/>
              <a:t>条件：是指最优值需要满足一下条件</a:t>
            </a:r>
            <a:r>
              <a:rPr lang="zh-CN" altLang="en-US" dirty="0" smtClean="0">
                <a:sym typeface="Wingdings" panose="05000000000000000000" pitchFamily="2" charset="2"/>
              </a:rPr>
              <a:t>：（</a:t>
            </a:r>
            <a:r>
              <a:rPr lang="en-US" altLang="zh-CN" dirty="0" smtClean="0">
                <a:sym typeface="Wingdings" panose="05000000000000000000" pitchFamily="2" charset="2"/>
              </a:rPr>
              <a:t>KKT</a:t>
            </a:r>
            <a:r>
              <a:rPr lang="zh-CN" altLang="en-US" dirty="0" smtClean="0">
                <a:sym typeface="Wingdings" panose="05000000000000000000" pitchFamily="2" charset="2"/>
              </a:rPr>
              <a:t>本质是拉格朗日的</a:t>
            </a:r>
            <a:r>
              <a:rPr lang="zh-CN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最优解条件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搞懂</a:t>
            </a:r>
            <a:r>
              <a:rPr lang="en-US" altLang="zh-CN" dirty="0"/>
              <a:t>SVM</a:t>
            </a:r>
            <a:r>
              <a:rPr lang="zh-CN" altLang="en-US" dirty="0"/>
              <a:t>的三个问题，间隔，对偶问题，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58" y="2976656"/>
            <a:ext cx="3171825" cy="1266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20" y="3199688"/>
            <a:ext cx="5353050" cy="9429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845331" y="3428940"/>
            <a:ext cx="1327294" cy="3622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558" y="5334435"/>
            <a:ext cx="2533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5182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CN-16X9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>
        <a:noAutofit/>
      </a:bodyPr>
      <a:lstStyle>
        <a:defPPr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2E10B44D-E74F-4ED4-9E77-02E26F59F901}" vid="{8B4D3E4D-5161-4D46-A345-B9D03ECFD0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EE5854DE220B94E991E11122A318A16" ma:contentTypeVersion="76" ma:contentTypeDescription="新建文档。" ma:contentTypeScope="" ma:versionID="15099ed35ba8e02647de6c51e4ed4cb3">
  <xsd:schema xmlns:xsd="http://www.w3.org/2001/XMLSchema" xmlns:xs="http://www.w3.org/2001/XMLSchema" xmlns:p="http://schemas.microsoft.com/office/2006/metadata/properties" xmlns:ns1="http://schemas.microsoft.com/sharepoint/v3" xmlns:ns2="f8a3fe29-74c6-4120-b1a1-1f96a8bfa6cd" xmlns:ns3="fc6b8a78-9cd0-4cc6-baee-b142f5a56004" targetNamespace="http://schemas.microsoft.com/office/2006/metadata/properties" ma:root="true" ma:fieldsID="4c92572220029fdb2c496a73b9ba53a1" ns1:_="" ns2:_="" ns3:_="">
    <xsd:import namespace="http://schemas.microsoft.com/sharepoint/v3"/>
    <xsd:import namespace="f8a3fe29-74c6-4120-b1a1-1f96a8bfa6cd"/>
    <xsd:import namespace="fc6b8a78-9cd0-4cc6-baee-b142f5a5600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Category"/>
                <xsd:element ref="ns2:SecurityLevel"/>
                <xsd:element ref="ns2:Summary" minOccurs="0"/>
                <xsd:element ref="ns2:ClickTotal" minOccurs="0"/>
                <xsd:element ref="ns2:CommentTotal" minOccurs="0"/>
                <xsd:element ref="ns2:CommentTotalScore" minOccurs="0"/>
                <xsd:element ref="ns2:CommentAverageScore" minOccurs="0"/>
                <xsd:element ref="ns2:CommentManage" minOccurs="0"/>
                <xsd:element ref="ns3:TaxKeywordTaxHTField" minOccurs="0"/>
                <xsd:element ref="ns3:TaxCatchAll" minOccurs="0"/>
                <xsd:element ref="ns2:p7ca734ff4a0429eb894113d276898e5" minOccurs="0"/>
                <xsd:element ref="ns2:CommentActualAverageScore" minOccurs="0"/>
                <xsd:element ref="ns2:CommentXmls" minOccurs="0"/>
                <xsd:element ref="ns2:_x76ee__x6807__x8bbf__x95ee__x7fa4__x4f53_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计划开始日期" ma:description="“计划开始日期”是由“发布”功能创建的网站栏。它用于指定第一次向网站访问者显示此页面的日期和时间。" ma:internalName="PublishingStartDate">
      <xsd:simpleType>
        <xsd:restriction base="dms:Unknown"/>
      </xsd:simpleType>
    </xsd:element>
    <xsd:element name="PublishingExpirationDate" ma:index="9" nillable="true" ma:displayName="计划结束日期" ma:description="“计划结束日期”是由“发布”功能创建的网站栏。它用于指定不再向网站访问者显示此页面的日期和时间。" ma:internalName="PublishingExpirationDate">
      <xsd:simpleType>
        <xsd:restriction base="dms:Unknown"/>
      </xsd:simpleType>
    </xsd:element>
    <xsd:element name="_dlc_Exempt" ma:index="26" nillable="true" ma:displayName="策略例外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3fe29-74c6-4120-b1a1-1f96a8bfa6cd" elementFormDefault="qualified">
    <xsd:import namespace="http://schemas.microsoft.com/office/2006/documentManagement/types"/>
    <xsd:import namespace="http://schemas.microsoft.com/office/infopath/2007/PartnerControls"/>
    <xsd:element name="Category" ma:index="10" ma:displayName="类别" ma:default="类别A" ma:format="Dropdown" ma:internalName="Category">
      <xsd:simpleType>
        <xsd:union memberTypes="dms:Text">
          <xsd:simpleType>
            <xsd:restriction base="dms:Choice">
              <xsd:enumeration value="类别A"/>
              <xsd:enumeration value="类别B"/>
            </xsd:restriction>
          </xsd:simpleType>
        </xsd:union>
      </xsd:simpleType>
    </xsd:element>
    <xsd:element name="SecurityLevel" ma:index="11" ma:displayName="安全级别" ma:default="中" ma:format="Dropdown" ma:internalName="SecurityLevel">
      <xsd:simpleType>
        <xsd:restriction base="dms:Choice">
          <xsd:enumeration value="高"/>
          <xsd:enumeration value="中"/>
          <xsd:enumeration value="低"/>
        </xsd:restriction>
      </xsd:simpleType>
    </xsd:element>
    <xsd:element name="Summary" ma:index="12" nillable="true" ma:displayName="摘要" ma:internalName="Summary">
      <xsd:simpleType>
        <xsd:restriction base="dms:Note">
          <xsd:maxLength value="255"/>
        </xsd:restriction>
      </xsd:simpleType>
    </xsd:element>
    <xsd:element name="ClickTotal" ma:index="13" nillable="true" ma:displayName="点击量" ma:decimals="0" ma:default="0" ma:internalName="ClickTotal" ma:percentage="FALSE">
      <xsd:simpleType>
        <xsd:restriction base="dms:Number">
          <xsd:minInclusive value="0"/>
        </xsd:restriction>
      </xsd:simpleType>
    </xsd:element>
    <xsd:element name="CommentTotal" ma:index="14" nillable="true" ma:displayName="评价总数" ma:decimals="0" ma:default="0" ma:internalName="CommentTotal" ma:percentage="FALSE">
      <xsd:simpleType>
        <xsd:restriction base="dms:Number">
          <xsd:minInclusive value="0"/>
        </xsd:restriction>
      </xsd:simpleType>
    </xsd:element>
    <xsd:element name="CommentTotalScore" ma:index="15" nillable="true" ma:displayName="评价总分" ma:decimals="0" ma:default="0" ma:internalName="CommentTotalScore" ma:percentage="FALSE">
      <xsd:simpleType>
        <xsd:restriction base="dms:Number">
          <xsd:minInclusive value="0"/>
        </xsd:restriction>
      </xsd:simpleType>
    </xsd:element>
    <xsd:element name="CommentAverageScore" ma:index="16" nillable="true" ma:displayName="评价平均得分" ma:decimals="0" ma:default="0" ma:internalName="CommentAverageScore" ma:percentage="FALSE">
      <xsd:simpleType>
        <xsd:restriction base="dms:Number">
          <xsd:minInclusive value="0"/>
        </xsd:restriction>
      </xsd:simpleType>
    </xsd:element>
    <xsd:element name="CommentManage" ma:index="17" nillable="true" ma:displayName="评论" ma:internalName="CommentManage">
      <xsd:simpleType>
        <xsd:restriction base="dms:Unknown"/>
      </xsd:simpleType>
    </xsd:element>
    <xsd:element name="p7ca734ff4a0429eb894113d276898e5" ma:index="22" nillable="true" ma:taxonomy="true" ma:internalName="p7ca734ff4a0429eb894113d276898e5" ma:taxonomyFieldName="DocumentTag" ma:displayName="文档标签" ma:readOnly="false" ma:default="" ma:fieldId="{97ca734f-f4a0-429e-b894-113d276898e5}" ma:taxonomyMulti="true" ma:sspId="6b18dd70-08eb-4345-9fcf-3cca5f47558c" ma:termSetId="f6d84515-6f6b-4501-a731-3d4fa53d1f5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mmentActualAverageScore" ma:index="23" nillable="true" ma:displayName="评价实际平均得分" ma:decimals="1" ma:default="0" ma:internalName="CommentActualAverageScore" ma:percentage="FALSE">
      <xsd:simpleType>
        <xsd:restriction base="dms:Number">
          <xsd:minInclusive value="0"/>
        </xsd:restriction>
      </xsd:simpleType>
    </xsd:element>
    <xsd:element name="CommentXmls" ma:index="24" nillable="true" ma:displayName="评论XML内容" ma:internalName="CommentXmls">
      <xsd:simpleType>
        <xsd:restriction base="dms:Note">
          <xsd:maxLength value="255"/>
        </xsd:restriction>
      </xsd:simpleType>
    </xsd:element>
    <xsd:element name="_x76ee__x6807__x8bbf__x95ee__x7fa4__x4f53_" ma:index="25" nillable="true" ma:displayName="目标访问群体" ma:internalName="_x76ee__x6807__x8bbf__x95ee__x7fa4__x4f53_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b8a78-9cd0-4cc6-baee-b142f5a56004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9" nillable="true" ma:taxonomy="true" ma:internalName="TaxKeywordTaxHTField" ma:taxonomyFieldName="TaxKeyword" ma:displayName="企业关键字" ma:fieldId="{23f27201-bee3-471e-b2e7-b64fd8b7ca38}" ma:taxonomyMulti="true" ma:sspId="6b18dd70-08eb-4345-9fcf-3cca5f47558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0" nillable="true" ma:displayName="“分类捕捉所有”列" ma:hidden="true" ma:list="{f120d990-9cd5-4b4c-8f3d-24baa7517e71}" ma:internalName="TaxCatchAll" ma:showField="CatchAllData" ma:web="fc6b8a78-9cd0-4cc6-baee-b142f5a560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f8a3fe29-74c6-4120-b1a1-1f96a8bfa6cd">类别A</Category>
    <SecurityLevel xmlns="f8a3fe29-74c6-4120-b1a1-1f96a8bfa6cd">中</SecurityLevel>
    <CommentTotal xmlns="f8a3fe29-74c6-4120-b1a1-1f96a8bfa6cd">0</CommentTotal>
    <PublishingStartDate xmlns="http://schemas.microsoft.com/sharepoint/v3" xsi:nil="true"/>
    <TaxCatchAll xmlns="fc6b8a78-9cd0-4cc6-baee-b142f5a56004"/>
    <CommentXmls xmlns="f8a3fe29-74c6-4120-b1a1-1f96a8bfa6cd" xsi:nil="true"/>
    <TaxKeywordTaxHTField xmlns="fc6b8a78-9cd0-4cc6-baee-b142f5a56004">
      <Terms xmlns="http://schemas.microsoft.com/office/infopath/2007/PartnerControls"/>
    </TaxKeywordTaxHTField>
    <CommentTotalScore xmlns="f8a3fe29-74c6-4120-b1a1-1f96a8bfa6cd">0</CommentTotalScore>
    <p7ca734ff4a0429eb894113d276898e5 xmlns="f8a3fe29-74c6-4120-b1a1-1f96a8bfa6cd">
      <Terms xmlns="http://schemas.microsoft.com/office/infopath/2007/PartnerControls"/>
    </p7ca734ff4a0429eb894113d276898e5>
    <CommentActualAverageScore xmlns="f8a3fe29-74c6-4120-b1a1-1f96a8bfa6cd">0</CommentActualAverageScore>
    <CommentManage xmlns="f8a3fe29-74c6-4120-b1a1-1f96a8bfa6cd" xsi:nil="true"/>
    <_x76ee__x6807__x8bbf__x95ee__x7fa4__x4f53_ xmlns="f8a3fe29-74c6-4120-b1a1-1f96a8bfa6cd" xsi:nil="true"/>
    <ClickTotal xmlns="f8a3fe29-74c6-4120-b1a1-1f96a8bfa6cd">51</ClickTotal>
    <PublishingExpirationDate xmlns="http://schemas.microsoft.com/sharepoint/v3" xsi:nil="true"/>
    <CommentAverageScore xmlns="f8a3fe29-74c6-4120-b1a1-1f96a8bfa6cd">0</CommentAverageScore>
    <Summary xmlns="f8a3fe29-74c6-4120-b1a1-1f96a8bfa6cd" xsi:nil="true"/>
  </documentManagement>
</p:properties>
</file>

<file path=customXml/item4.xml><?xml version="1.0" encoding="utf-8"?>
<?mso-contentType ?>
<p:Policy xmlns:p="office.server.policy" id="" local="true">
  <p:Name>文档</p:Name>
  <p:Description/>
  <p:Statement/>
  <p:PolicyItems>
    <p:PolicyItem featureId="Microsoft.Office.RecordsManagement.PolicyFeatures.PolicyAudit" staticId="0x0101004EE5854DE220B94E991E11122A318A16|8138272" UniqueId="f5957dd4-88a6-4569-909e-3cb3dff678b2">
      <p:Name>审核</p:Name>
      <p:Description>审核用户对文档和列表项所做的操作，并将审核结果写入审核日志。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3AC722CA-287C-4E0B-BE73-05B752415A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8a3fe29-74c6-4120-b1a1-1f96a8bfa6cd"/>
    <ds:schemaRef ds:uri="fc6b8a78-9cd0-4cc6-baee-b142f5a560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8DC7F7-590E-4B67-8B5E-57CFB929B4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1AF15C-175D-48F8-8E8B-DB5370DC0F47}">
  <ds:schemaRefs>
    <ds:schemaRef ds:uri="http://schemas.microsoft.com/office/2006/metadata/properties"/>
    <ds:schemaRef ds:uri="http://schemas.microsoft.com/office/infopath/2007/PartnerControls"/>
    <ds:schemaRef ds:uri="f8a3fe29-74c6-4120-b1a1-1f96a8bfa6cd"/>
    <ds:schemaRef ds:uri="http://schemas.microsoft.com/sharepoint/v3"/>
    <ds:schemaRef ds:uri="fc6b8a78-9cd0-4cc6-baee-b142f5a56004"/>
  </ds:schemaRefs>
</ds:datastoreItem>
</file>

<file path=customXml/itemProps4.xml><?xml version="1.0" encoding="utf-8"?>
<ds:datastoreItem xmlns:ds="http://schemas.openxmlformats.org/officeDocument/2006/customXml" ds:itemID="{BD972079-F247-4EE0-A5FF-D2693E939131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CN-16X9</Template>
  <TotalTime>2778</TotalTime>
  <Words>1342</Words>
  <Application>Microsoft Office PowerPoint</Application>
  <PresentationFormat>宽屏</PresentationFormat>
  <Paragraphs>157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Heiti SC Light</vt:lpstr>
      <vt:lpstr>等线</vt:lpstr>
      <vt:lpstr>宋体</vt:lpstr>
      <vt:lpstr>微软雅黑</vt:lpstr>
      <vt:lpstr>微软雅黑</vt:lpstr>
      <vt:lpstr>Arial</vt:lpstr>
      <vt:lpstr>Calibri</vt:lpstr>
      <vt:lpstr>Times</vt:lpstr>
      <vt:lpstr>Wingdings</vt:lpstr>
      <vt:lpstr>PPT Template CN-16X9</vt:lpstr>
      <vt:lpstr>SVM支持向量机定义+实战入门                                     ——版权归云搜云推小组所有，严禁用于商业用途</vt:lpstr>
      <vt:lpstr>PowerPoint 演示文稿</vt:lpstr>
      <vt:lpstr>概述</vt:lpstr>
      <vt:lpstr>概述</vt:lpstr>
      <vt:lpstr>PowerPoint 演示文稿</vt:lpstr>
      <vt:lpstr>搞懂SVM的三个问题，间隔，对偶问题，KKT条件</vt:lpstr>
      <vt:lpstr>搞懂SVM的三个问题，间隔，对偶问题，KKT条件</vt:lpstr>
      <vt:lpstr>搞懂SVM的三个问题，间隔，对偶问题，KKT条件</vt:lpstr>
      <vt:lpstr>搞懂SVM的三个问题，间隔，对偶问题，KKT条件</vt:lpstr>
      <vt:lpstr>搞懂SVM的三个问题，间隔，对偶问题，KKT条件</vt:lpstr>
      <vt:lpstr>搞懂SVM的三个问题，间隔，对偶问题，KKT条件</vt:lpstr>
      <vt:lpstr>PowerPoint 演示文稿</vt:lpstr>
      <vt:lpstr>线性不可分？非线性？</vt:lpstr>
      <vt:lpstr>线性不可分？非线性？</vt:lpstr>
      <vt:lpstr>PowerPoint 演示文稿</vt:lpstr>
      <vt:lpstr>从简单推导到实战</vt:lpstr>
      <vt:lpstr>从简单推导到实战</vt:lpstr>
      <vt:lpstr>从简单推导到实战</vt:lpstr>
      <vt:lpstr>从简单推导到实战</vt:lpstr>
      <vt:lpstr>参考链接</vt:lpstr>
      <vt:lpstr>谢 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数据智能   创造无限可能</dc:title>
  <dc:creator>Jackey Lou</dc:creator>
  <cp:lastModifiedBy>皓 施</cp:lastModifiedBy>
  <cp:revision>451</cp:revision>
  <dcterms:created xsi:type="dcterms:W3CDTF">2018-08-22T06:03:34Z</dcterms:created>
  <dcterms:modified xsi:type="dcterms:W3CDTF">2019-02-19T08:00:49Z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ContentTypeId">
    <vt:lpwstr>0x0101004EE5854DE220B94E991E11122A318A16</vt:lpwstr>
  </property>
  <property fmtid="{D5CDD505-2E9C-101B-9397-08002B2CF9AE}" pid="4" name="DocumentTag">
    <vt:lpwstr/>
  </property>
</Properties>
</file>